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</p:sldMasterIdLst>
  <p:notesMasterIdLst>
    <p:notesMasterId r:id="rId48"/>
  </p:notesMasterIdLst>
  <p:handoutMasterIdLst>
    <p:handoutMasterId r:id="rId49"/>
  </p:handoutMasterIdLst>
  <p:sldIdLst>
    <p:sldId id="721" r:id="rId5"/>
    <p:sldId id="696" r:id="rId6"/>
    <p:sldId id="695" r:id="rId7"/>
    <p:sldId id="693" r:id="rId8"/>
    <p:sldId id="694" r:id="rId9"/>
    <p:sldId id="697" r:id="rId10"/>
    <p:sldId id="699" r:id="rId11"/>
    <p:sldId id="698" r:id="rId12"/>
    <p:sldId id="700" r:id="rId13"/>
    <p:sldId id="701" r:id="rId14"/>
    <p:sldId id="702" r:id="rId15"/>
    <p:sldId id="706" r:id="rId16"/>
    <p:sldId id="703" r:id="rId17"/>
    <p:sldId id="707" r:id="rId18"/>
    <p:sldId id="704" r:id="rId19"/>
    <p:sldId id="708" r:id="rId20"/>
    <p:sldId id="705" r:id="rId21"/>
    <p:sldId id="709" r:id="rId22"/>
    <p:sldId id="712" r:id="rId23"/>
    <p:sldId id="714" r:id="rId24"/>
    <p:sldId id="713" r:id="rId25"/>
    <p:sldId id="717" r:id="rId26"/>
    <p:sldId id="688" r:id="rId27"/>
    <p:sldId id="716" r:id="rId28"/>
    <p:sldId id="723" r:id="rId29"/>
    <p:sldId id="290" r:id="rId30"/>
    <p:sldId id="276" r:id="rId31"/>
    <p:sldId id="277" r:id="rId32"/>
    <p:sldId id="278" r:id="rId33"/>
    <p:sldId id="284" r:id="rId34"/>
    <p:sldId id="291" r:id="rId35"/>
    <p:sldId id="257" r:id="rId36"/>
    <p:sldId id="285" r:id="rId37"/>
    <p:sldId id="286" r:id="rId38"/>
    <p:sldId id="280" r:id="rId39"/>
    <p:sldId id="287" r:id="rId40"/>
    <p:sldId id="282" r:id="rId41"/>
    <p:sldId id="288" r:id="rId42"/>
    <p:sldId id="289" r:id="rId43"/>
    <p:sldId id="725" r:id="rId44"/>
    <p:sldId id="720" r:id="rId45"/>
    <p:sldId id="724" r:id="rId46"/>
    <p:sldId id="637" r:id="rId47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1AD8529A-FE3B-4440-8BF8-7706FFFDB991}">
          <p14:sldIdLst>
            <p14:sldId id="721"/>
          </p14:sldIdLst>
        </p14:section>
        <p14:section name="LNCC" id="{BBB0B708-A076-714B-A334-1C0CAD48BD21}">
          <p14:sldIdLst>
            <p14:sldId id="696"/>
            <p14:sldId id="695"/>
            <p14:sldId id="693"/>
            <p14:sldId id="694"/>
            <p14:sldId id="697"/>
            <p14:sldId id="699"/>
            <p14:sldId id="698"/>
          </p14:sldIdLst>
        </p14:section>
        <p14:section name="Petrobras" id="{9B5ED5A6-0EF6-104B-90A0-94EC5A89C0AB}">
          <p14:sldIdLst>
            <p14:sldId id="700"/>
            <p14:sldId id="701"/>
            <p14:sldId id="702"/>
            <p14:sldId id="706"/>
            <p14:sldId id="703"/>
            <p14:sldId id="707"/>
            <p14:sldId id="704"/>
            <p14:sldId id="708"/>
            <p14:sldId id="705"/>
            <p14:sldId id="709"/>
          </p14:sldIdLst>
        </p14:section>
        <p14:section name="Discussão" id="{208E61F0-22B6-4A42-A9D0-71A920717B6B}">
          <p14:sldIdLst>
            <p14:sldId id="712"/>
            <p14:sldId id="714"/>
            <p14:sldId id="713"/>
            <p14:sldId id="717"/>
            <p14:sldId id="688"/>
            <p14:sldId id="716"/>
            <p14:sldId id="723"/>
            <p14:sldId id="290"/>
            <p14:sldId id="276"/>
            <p14:sldId id="277"/>
            <p14:sldId id="278"/>
            <p14:sldId id="284"/>
            <p14:sldId id="291"/>
            <p14:sldId id="257"/>
            <p14:sldId id="285"/>
            <p14:sldId id="286"/>
            <p14:sldId id="280"/>
            <p14:sldId id="287"/>
            <p14:sldId id="282"/>
            <p14:sldId id="288"/>
            <p14:sldId id="289"/>
            <p14:sldId id="725"/>
            <p14:sldId id="720"/>
            <p14:sldId id="724"/>
            <p14:sldId id="6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ao M Souza" initials="JMS" lastIdx="1" clrIdx="0">
    <p:extLst>
      <p:ext uri="{19B8F6BF-5375-455C-9EA6-DF929625EA0E}">
        <p15:presenceInfo xmlns:p15="http://schemas.microsoft.com/office/powerpoint/2012/main" userId="b5a4623f68fd108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B900"/>
    <a:srgbClr val="FF0000"/>
    <a:srgbClr val="BF2E31"/>
    <a:srgbClr val="1E6DBA"/>
    <a:srgbClr val="2A65B1"/>
    <a:srgbClr val="F68222"/>
    <a:srgbClr val="66FF33"/>
    <a:srgbClr val="0000FF"/>
    <a:srgbClr val="476158"/>
    <a:srgbClr val="602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70" autoAdjust="0"/>
    <p:restoredTop sz="96214" autoAdjust="0"/>
  </p:normalViewPr>
  <p:slideViewPr>
    <p:cSldViewPr snapToGrid="0">
      <p:cViewPr varScale="1">
        <p:scale>
          <a:sx n="149" d="100"/>
          <a:sy n="149" d="100"/>
        </p:scale>
        <p:origin x="176" y="2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9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nardofialho/Downloads/Centros-HPC_grafico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nardofialho/Downloads/Centros-HPC_grafico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nardofialho/Downloads/Centros-HPC_grafico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eonardofialho/Downloads/Centros-HPC_grafico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leonardofialho\Downloads\Centros-HPC_grafico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200" b="1">
                <a:solidFill>
                  <a:schemeClr val="tx1"/>
                </a:solidFill>
              </a:rPr>
              <a:t>Capacidade Computacional do</a:t>
            </a:r>
          </a:p>
          <a:p>
            <a:pPr>
              <a:defRPr sz="2200" b="1">
                <a:solidFill>
                  <a:schemeClr val="tx1"/>
                </a:solidFill>
              </a:defRPr>
            </a:pPr>
            <a:r>
              <a:rPr lang="en-US" sz="2200" b="1">
                <a:solidFill>
                  <a:schemeClr val="tx1"/>
                </a:solidFill>
              </a:rPr>
              <a:t>Laboratório Nacional de Computação Científica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Sheet1!$B$21</c:f>
              <c:strCache>
                <c:ptCount val="1"/>
                <c:pt idx="0">
                  <c:v>Performance Adicional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Sheet1!$C$20:$E$20</c:f>
              <c:numCache>
                <c:formatCode>General</c:formatCode>
                <c:ptCount val="3"/>
                <c:pt idx="0">
                  <c:v>2015</c:v>
                </c:pt>
                <c:pt idx="1">
                  <c:v>2019</c:v>
                </c:pt>
                <c:pt idx="2">
                  <c:v>2024</c:v>
                </c:pt>
              </c:numCache>
            </c:numRef>
          </c:cat>
          <c:val>
            <c:numRef>
              <c:f>Sheet1!$C$21:$E$21</c:f>
              <c:numCache>
                <c:formatCode>General</c:formatCode>
                <c:ptCount val="3"/>
                <c:pt idx="0">
                  <c:v>321</c:v>
                </c:pt>
                <c:pt idx="1">
                  <c:v>1849</c:v>
                </c:pt>
                <c:pt idx="2">
                  <c:v>16344.12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0B-534A-8701-6FFC68482287}"/>
            </c:ext>
          </c:extLst>
        </c:ser>
        <c:ser>
          <c:idx val="1"/>
          <c:order val="1"/>
          <c:tx>
            <c:strRef>
              <c:f>Sheet1!$B$4</c:f>
              <c:strCache>
                <c:ptCount val="1"/>
                <c:pt idx="0">
                  <c:v>Performance 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Sheet1!$C$20:$E$20</c:f>
              <c:numCache>
                <c:formatCode>General</c:formatCode>
                <c:ptCount val="3"/>
                <c:pt idx="0">
                  <c:v>2015</c:v>
                </c:pt>
                <c:pt idx="1">
                  <c:v>2019</c:v>
                </c:pt>
                <c:pt idx="2">
                  <c:v>2024</c:v>
                </c:pt>
              </c:numCache>
            </c:numRef>
          </c:cat>
          <c:val>
            <c:numRef>
              <c:f>Sheet1!$C$22:$E$22</c:f>
              <c:numCache>
                <c:formatCode>General</c:formatCode>
                <c:ptCount val="3"/>
                <c:pt idx="0">
                  <c:v>321</c:v>
                </c:pt>
                <c:pt idx="1">
                  <c:v>2170</c:v>
                </c:pt>
                <c:pt idx="2">
                  <c:v>18193.120000000003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0B-534A-8701-6FFC684822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678784"/>
        <c:axId val="958053087"/>
      </c:barChart>
      <c:catAx>
        <c:axId val="9367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58053087"/>
        <c:crosses val="autoZero"/>
        <c:auto val="1"/>
        <c:lblAlgn val="ctr"/>
        <c:lblOffset val="100"/>
        <c:noMultiLvlLbl val="0"/>
      </c:catAx>
      <c:valAx>
        <c:axId val="958053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 dirty="0" err="1">
                    <a:solidFill>
                      <a:prstClr val="black"/>
                    </a:solidFill>
                  </a:rPr>
                  <a:t>TeraFLOPS</a:t>
                </a:r>
                <a:endParaRPr lang="en-US" sz="1800" b="1" i="0" u="none" strike="noStrike" kern="1200" baseline="0" dirty="0">
                  <a:solidFill>
                    <a:prstClr val="black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367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200"/>
              <a:t>Capacidade Computacional da</a:t>
            </a:r>
          </a:p>
          <a:p>
            <a:pPr>
              <a:defRPr sz="2200"/>
            </a:pPr>
            <a:r>
              <a:rPr lang="en-US" sz="2200"/>
              <a:t>Petrobras (Imageamento Sísmico GPU)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Sheet1!$B$40</c:f>
              <c:strCache>
                <c:ptCount val="1"/>
                <c:pt idx="0">
                  <c:v>Performance Adicional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Sheet1!$C$39:$G$39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Sheet1!$C$40:$G$40</c:f>
              <c:numCache>
                <c:formatCode>General</c:formatCode>
                <c:ptCount val="5"/>
                <c:pt idx="0">
                  <c:v>3160</c:v>
                </c:pt>
                <c:pt idx="1">
                  <c:v>4380</c:v>
                </c:pt>
                <c:pt idx="2">
                  <c:v>8980</c:v>
                </c:pt>
                <c:pt idx="3">
                  <c:v>19070</c:v>
                </c:pt>
                <c:pt idx="4">
                  <c:v>57210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4F-234A-8467-54A4B1D07ACD}"/>
            </c:ext>
          </c:extLst>
        </c:ser>
        <c:ser>
          <c:idx val="1"/>
          <c:order val="1"/>
          <c:tx>
            <c:strRef>
              <c:f>Sheet1!$B$4</c:f>
              <c:strCache>
                <c:ptCount val="1"/>
                <c:pt idx="0">
                  <c:v>Performance 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Sheet1!$C$39:$G$39</c:f>
              <c:numCache>
                <c:formatCode>General</c:formatCode>
                <c:ptCount val="5"/>
                <c:pt idx="0">
                  <c:v>2019</c:v>
                </c:pt>
                <c:pt idx="1">
                  <c:v>2020</c:v>
                </c:pt>
                <c:pt idx="2">
                  <c:v>2021</c:v>
                </c:pt>
                <c:pt idx="3">
                  <c:v>2022</c:v>
                </c:pt>
                <c:pt idx="4">
                  <c:v>2024</c:v>
                </c:pt>
              </c:numCache>
            </c:numRef>
          </c:cat>
          <c:val>
            <c:numRef>
              <c:f>Sheet1!$C$41:$G$41</c:f>
              <c:numCache>
                <c:formatCode>General</c:formatCode>
                <c:ptCount val="5"/>
                <c:pt idx="0">
                  <c:v>3160</c:v>
                </c:pt>
                <c:pt idx="1">
                  <c:v>7540</c:v>
                </c:pt>
                <c:pt idx="2">
                  <c:v>16520</c:v>
                </c:pt>
                <c:pt idx="3">
                  <c:v>35590</c:v>
                </c:pt>
                <c:pt idx="4">
                  <c:v>92800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4F-234A-8467-54A4B1D07A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678784"/>
        <c:axId val="958053087"/>
      </c:barChart>
      <c:catAx>
        <c:axId val="93678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58053087"/>
        <c:crosses val="autoZero"/>
        <c:auto val="1"/>
        <c:lblAlgn val="ctr"/>
        <c:lblOffset val="100"/>
        <c:noMultiLvlLbl val="0"/>
      </c:catAx>
      <c:valAx>
        <c:axId val="958053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1800" b="1" i="0" u="none" strike="noStrike" kern="1200" baseline="0">
                    <a:solidFill>
                      <a:prstClr val="black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="1" i="0" u="none" strike="noStrike" kern="1200" baseline="0" dirty="0" err="1">
                    <a:solidFill>
                      <a:prstClr val="black"/>
                    </a:solidFill>
                  </a:rPr>
                  <a:t>TeraFLOPS</a:t>
                </a:r>
                <a:endParaRPr lang="en-US" sz="1800" b="1" i="0" u="none" strike="noStrike" kern="1200" baseline="0" dirty="0">
                  <a:solidFill>
                    <a:prstClr val="black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1" i="0" u="none" strike="noStrike" kern="1200" baseline="0">
                  <a:solidFill>
                    <a:prstClr val="black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36787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200"/>
              <a:t>Evolução da Capacidade</a:t>
            </a:r>
            <a:r>
              <a:rPr lang="en-US" sz="2200" baseline="0"/>
              <a:t> </a:t>
            </a:r>
            <a:r>
              <a:rPr lang="en-US" sz="2200"/>
              <a:t>de Processamento em CPU</a:t>
            </a:r>
          </a:p>
          <a:p>
            <a:pPr>
              <a:defRPr sz="2200"/>
            </a:pPr>
            <a:r>
              <a:rPr lang="en-US" sz="2200"/>
              <a:t>por Nó de Processamento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Sheet1!$I$22</c:f>
              <c:strCache>
                <c:ptCount val="1"/>
                <c:pt idx="0">
                  <c:v>LNCC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63500" cap="rnd">
                <a:solidFill>
                  <a:schemeClr val="accent2">
                    <a:alpha val="50000"/>
                  </a:schemeClr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Sheet1!$J$20:$T$20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xVal>
          <c:yVal>
            <c:numRef>
              <c:f>Sheet1!$J$22:$T$22</c:f>
              <c:numCache>
                <c:formatCode>General</c:formatCode>
                <c:ptCount val="11"/>
                <c:pt idx="1">
                  <c:v>0.63729999999999998</c:v>
                </c:pt>
                <c:pt idx="5">
                  <c:v>1.7718</c:v>
                </c:pt>
                <c:pt idx="10">
                  <c:v>7.8548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C3AC-CD4E-A3A8-17BADBA834AF}"/>
            </c:ext>
          </c:extLst>
        </c:ser>
        <c:ser>
          <c:idx val="2"/>
          <c:order val="1"/>
          <c:tx>
            <c:strRef>
              <c:f>Sheet1!$I$23</c:f>
              <c:strCache>
                <c:ptCount val="1"/>
                <c:pt idx="0">
                  <c:v>Petrobras</c:v>
                </c:pt>
              </c:strCache>
            </c:strRef>
          </c:tx>
          <c:spPr>
            <a:ln w="635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63500" cap="rnd">
                <a:solidFill>
                  <a:schemeClr val="accent3">
                    <a:alpha val="50000"/>
                  </a:schemeClr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xVal>
            <c:numRef>
              <c:f>Sheet1!$J$20:$T$20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xVal>
          <c:yVal>
            <c:numRef>
              <c:f>Sheet1!$J$23:$T$23</c:f>
              <c:numCache>
                <c:formatCode>General</c:formatCode>
                <c:ptCount val="11"/>
                <c:pt idx="5">
                  <c:v>0.25440000000000002</c:v>
                </c:pt>
                <c:pt idx="6">
                  <c:v>1.6447000000000001</c:v>
                </c:pt>
                <c:pt idx="7">
                  <c:v>1.9192</c:v>
                </c:pt>
                <c:pt idx="8">
                  <c:v>2.6688999999999998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C3AC-CD4E-A3A8-17BADBA834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040655"/>
        <c:axId val="948042367"/>
      </c:scatterChart>
      <c:valAx>
        <c:axId val="94804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48042367"/>
        <c:crosses val="autoZero"/>
        <c:crossBetween val="midCat"/>
      </c:valAx>
      <c:valAx>
        <c:axId val="94804236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TeraFLOPS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480406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200"/>
              <a:t>Evolução do Número de Cores de CPU</a:t>
            </a:r>
          </a:p>
          <a:p>
            <a:pPr>
              <a:defRPr sz="2200"/>
            </a:pPr>
            <a:r>
              <a:rPr lang="en-US" sz="2200"/>
              <a:t>por Nó de Processamento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Sheet1!$I$4</c:f>
              <c:strCache>
                <c:ptCount val="1"/>
                <c:pt idx="0">
                  <c:v>LNCC</c:v>
                </c:pt>
              </c:strCache>
            </c:strRef>
          </c:tx>
          <c:spPr>
            <a:ln w="635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trendline>
            <c:spPr>
              <a:ln w="63500" cap="rnd">
                <a:solidFill>
                  <a:schemeClr val="accent2">
                    <a:alpha val="50000"/>
                  </a:schemeClr>
                </a:solidFill>
                <a:prstDash val="sysDot"/>
              </a:ln>
              <a:effectLst/>
            </c:spPr>
            <c:trendlineType val="exp"/>
            <c:dispRSqr val="0"/>
            <c:dispEq val="0"/>
          </c:trendline>
          <c:xVal>
            <c:numRef>
              <c:f>Sheet1!$J$2:$T$2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xVal>
          <c:yVal>
            <c:numRef>
              <c:f>Sheet1!$J$4:$T$4</c:f>
              <c:numCache>
                <c:formatCode>General</c:formatCode>
                <c:ptCount val="11"/>
                <c:pt idx="1">
                  <c:v>12</c:v>
                </c:pt>
                <c:pt idx="5">
                  <c:v>24</c:v>
                </c:pt>
                <c:pt idx="10">
                  <c:v>192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3A5D-DD4C-B1EC-B41EC8B41DA5}"/>
            </c:ext>
          </c:extLst>
        </c:ser>
        <c:ser>
          <c:idx val="2"/>
          <c:order val="1"/>
          <c:tx>
            <c:strRef>
              <c:f>Sheet1!$I$5</c:f>
              <c:strCache>
                <c:ptCount val="1"/>
                <c:pt idx="0">
                  <c:v>Petrobras</c:v>
                </c:pt>
              </c:strCache>
            </c:strRef>
          </c:tx>
          <c:spPr>
            <a:ln w="635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trendline>
            <c:spPr>
              <a:ln w="63500" cap="rnd">
                <a:solidFill>
                  <a:schemeClr val="accent3">
                    <a:alpha val="50000"/>
                  </a:schemeClr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xVal>
            <c:numRef>
              <c:f>Sheet1!$J$2:$T$2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xVal>
          <c:yVal>
            <c:numRef>
              <c:f>Sheet1!$J$5:$T$5</c:f>
              <c:numCache>
                <c:formatCode>General</c:formatCode>
                <c:ptCount val="11"/>
                <c:pt idx="5">
                  <c:v>4</c:v>
                </c:pt>
                <c:pt idx="6">
                  <c:v>18</c:v>
                </c:pt>
                <c:pt idx="7">
                  <c:v>26</c:v>
                </c:pt>
                <c:pt idx="8">
                  <c:v>32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3A5D-DD4C-B1EC-B41EC8B41D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040655"/>
        <c:axId val="948042367"/>
      </c:scatterChart>
      <c:valAx>
        <c:axId val="94804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48042367"/>
        <c:crosses val="autoZero"/>
        <c:crossBetween val="midCat"/>
      </c:valAx>
      <c:valAx>
        <c:axId val="94804236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Número de Cores por Nó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480406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200"/>
              <a:t>Evolução da Capacidade de</a:t>
            </a:r>
            <a:r>
              <a:rPr lang="en-US" sz="2200" baseline="0"/>
              <a:t> </a:t>
            </a:r>
            <a:r>
              <a:rPr lang="en-US" sz="2200"/>
              <a:t>Processamento em CPU+GPU</a:t>
            </a:r>
          </a:p>
          <a:p>
            <a:pPr>
              <a:defRPr sz="2200"/>
            </a:pPr>
            <a:r>
              <a:rPr lang="en-US" sz="2200"/>
              <a:t>por Nó de Processamento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scatterChart>
        <c:scatterStyle val="smoothMarker"/>
        <c:varyColors val="0"/>
        <c:ser>
          <c:idx val="1"/>
          <c:order val="0"/>
          <c:tx>
            <c:strRef>
              <c:f>Sheet1!$I$58</c:f>
              <c:strCache>
                <c:ptCount val="1"/>
                <c:pt idx="0">
                  <c:v>LNCC</c:v>
                </c:pt>
              </c:strCache>
            </c:strRef>
          </c:tx>
          <c:spPr>
            <a:ln w="63500" cap="rnd">
              <a:solidFill>
                <a:schemeClr val="accent2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63500">
                <a:solidFill>
                  <a:schemeClr val="accent2"/>
                </a:solidFill>
              </a:ln>
              <a:effectLst/>
            </c:spPr>
          </c:marker>
          <c:xVal>
            <c:numRef>
              <c:f>Sheet1!$J$56:$T$56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xVal>
          <c:yVal>
            <c:numRef>
              <c:f>Sheet1!$J$58:$T$58</c:f>
              <c:numCache>
                <c:formatCode>General</c:formatCode>
                <c:ptCount val="11"/>
                <c:pt idx="1">
                  <c:v>3.0172999999999996</c:v>
                </c:pt>
                <c:pt idx="5">
                  <c:v>16.471799999999998</c:v>
                </c:pt>
                <c:pt idx="10">
                  <c:v>147.4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027-9F45-816D-CA5430E2F57C}"/>
            </c:ext>
          </c:extLst>
        </c:ser>
        <c:ser>
          <c:idx val="2"/>
          <c:order val="1"/>
          <c:tx>
            <c:strRef>
              <c:f>Sheet1!$I$59</c:f>
              <c:strCache>
                <c:ptCount val="1"/>
                <c:pt idx="0">
                  <c:v>Petrobras</c:v>
                </c:pt>
              </c:strCache>
            </c:strRef>
          </c:tx>
          <c:spPr>
            <a:ln w="63500" cap="rnd">
              <a:solidFill>
                <a:schemeClr val="accent3"/>
              </a:solidFill>
              <a:prstDash val="sysDot"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63500">
                <a:solidFill>
                  <a:schemeClr val="accent3"/>
                </a:solidFill>
              </a:ln>
              <a:effectLst/>
            </c:spPr>
          </c:marker>
          <c:xVal>
            <c:numRef>
              <c:f>Sheet1!$J$56:$T$56</c:f>
              <c:numCache>
                <c:formatCode>General</c:formatCode>
                <c:ptCount val="11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  <c:pt idx="5">
                  <c:v>2019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</c:numCache>
            </c:numRef>
          </c:xVal>
          <c:yVal>
            <c:numRef>
              <c:f>Sheet1!$J$59:$T$59</c:f>
              <c:numCache>
                <c:formatCode>General</c:formatCode>
                <c:ptCount val="11"/>
                <c:pt idx="5">
                  <c:v>9.0544000000000011</c:v>
                </c:pt>
                <c:pt idx="6">
                  <c:v>33.6447</c:v>
                </c:pt>
                <c:pt idx="7">
                  <c:v>34.919200000000004</c:v>
                </c:pt>
                <c:pt idx="8">
                  <c:v>77.668899999999994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027-9F45-816D-CA5430E2F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48040655"/>
        <c:axId val="948042367"/>
      </c:scatterChart>
      <c:valAx>
        <c:axId val="94804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48042367"/>
        <c:crosses val="autoZero"/>
        <c:crossBetween val="midCat"/>
      </c:valAx>
      <c:valAx>
        <c:axId val="948042367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TeraFLOPS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pt-B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9480406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200"/>
              <a:t>Capacidade Computacional das</a:t>
            </a:r>
          </a:p>
          <a:p>
            <a:pPr>
              <a:defRPr sz="2200"/>
            </a:pPr>
            <a:r>
              <a:rPr lang="en-US" sz="2200"/>
              <a:t>GPU NVIDIA ao longo dos anos </a:t>
            </a:r>
          </a:p>
          <a:p>
            <a:pPr>
              <a:defRPr sz="2200"/>
            </a:pPr>
            <a:r>
              <a:rPr lang="en-US" sz="2200"/>
              <a:t>(performance relativa)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Sheet1!$V$3</c:f>
              <c:strCache>
                <c:ptCount val="1"/>
                <c:pt idx="0">
                  <c:v>Performance Relativa</c:v>
                </c:pt>
              </c:strCache>
            </c:strRef>
          </c:tx>
          <c:spPr>
            <a:solidFill>
              <a:srgbClr val="75B900"/>
            </a:solidFill>
            <a:ln>
              <a:noFill/>
            </a:ln>
            <a:effectLst/>
          </c:spPr>
          <c:invertIfNegative val="0"/>
          <c:dPt>
            <c:idx val="8"/>
            <c:invertIfNegative val="0"/>
            <c:bubble3D val="0"/>
            <c:spPr>
              <a:solidFill>
                <a:srgbClr val="75B9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D06-FB4E-BA90-AF5E4A9D90F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97CAEFAB-09EA-8647-A0B1-4D9362C104E3}" type="VALUE">
                      <a:rPr lang="en-US"/>
                      <a:pPr/>
                      <a:t>[VALOR]</a:t>
                    </a:fld>
                    <a:r>
                      <a:rPr lang="en-US"/>
                      <a:t>X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5E1-9343-8813-BE47C9E08AD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C5F675D-9376-6647-8B49-E223707D6982}" type="VALUE">
                      <a:rPr lang="en-US"/>
                      <a:pPr/>
                      <a:t>[VALOR]</a:t>
                    </a:fld>
                    <a:r>
                      <a:rPr lang="en-US"/>
                      <a:t>X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5E1-9343-8813-BE47C9E08AD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A4C1C76-F268-014E-B3FB-E63431A33EDD}" type="VALUE">
                      <a:rPr lang="en-US"/>
                      <a:pPr/>
                      <a:t>[VALOR]</a:t>
                    </a:fld>
                    <a:r>
                      <a:rPr lang="en-US"/>
                      <a:t>X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5E1-9343-8813-BE47C9E08ADD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CBE18635-D303-F248-8913-9801DBB12E68}" type="VALUE">
                      <a:rPr lang="en-US"/>
                      <a:pPr/>
                      <a:t>[VALOR]</a:t>
                    </a:fld>
                    <a:r>
                      <a:rPr lang="en-US"/>
                      <a:t>X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5E1-9343-8813-BE47C9E08ADD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C06F1E66-8995-5A48-8C85-7BBA88A624E0}" type="VALUE">
                      <a:rPr lang="en-US"/>
                      <a:pPr/>
                      <a:t>[VALOR]</a:t>
                    </a:fld>
                    <a:r>
                      <a:rPr lang="en-US"/>
                      <a:t>X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C5E1-9343-8813-BE47C9E08ADD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C9FA5E33-9704-F24A-906A-1C30D4531D6F}" type="VALUE">
                      <a:rPr lang="en-US"/>
                      <a:pPr/>
                      <a:t>[VALOR]</a:t>
                    </a:fld>
                    <a:r>
                      <a:rPr lang="en-US"/>
                      <a:t>X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D06-FB4E-BA90-AF5E4A9D90F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27000" cap="rnd">
                <a:solidFill>
                  <a:srgbClr val="75B900">
                    <a:alpha val="50000"/>
                  </a:srgbClr>
                </a:solidFill>
                <a:prstDash val="sysDash"/>
                <a:miter lim="800000"/>
              </a:ln>
              <a:effectLst/>
            </c:spPr>
            <c:trendlineType val="exp"/>
            <c:dispRSqr val="0"/>
            <c:dispEq val="0"/>
          </c:trendline>
          <c:cat>
            <c:strRef>
              <c:f>Sheet1!$W$2:$AE$2</c:f>
              <c:strCache>
                <c:ptCount val="9"/>
                <c:pt idx="0">
                  <c:v>P100
2016</c:v>
                </c:pt>
                <c:pt idx="1">
                  <c:v>V100
2017</c:v>
                </c:pt>
                <c:pt idx="2">
                  <c:v>V100
2018</c:v>
                </c:pt>
                <c:pt idx="3">
                  <c:v>V100
2019</c:v>
                </c:pt>
                <c:pt idx="4">
                  <c:v>A100
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  <c:pt idx="8">
                  <c:v>H100
2024</c:v>
                </c:pt>
              </c:strCache>
            </c:strRef>
          </c:cat>
          <c:val>
            <c:numRef>
              <c:f>Sheet1!$W$3:$AE$3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11</c:v>
                </c:pt>
                <c:pt idx="8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D06-FB4E-BA90-AF5E4A9D90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389753167"/>
        <c:axId val="1001365775"/>
      </c:barChart>
      <c:catAx>
        <c:axId val="1389753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001365775"/>
        <c:crosses val="autoZero"/>
        <c:auto val="1"/>
        <c:lblAlgn val="ctr"/>
        <c:lblOffset val="100"/>
        <c:noMultiLvlLbl val="0"/>
      </c:catAx>
      <c:valAx>
        <c:axId val="10013657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897531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 b="1">
          <a:solidFill>
            <a:schemeClr val="tx1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3FBAC-259E-41D4-8311-BEABC18B739F}" type="datetimeFigureOut">
              <a:rPr lang="en-US" smtClean="0"/>
              <a:t>12/8/25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ADF601-EAC3-4003-9059-0C39B6CF1EA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28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A5743-363A-46A5-AAA9-5596AD0D718A}" type="datetimeFigureOut">
              <a:rPr lang="en-US" smtClean="0"/>
              <a:t>12/8/25</a:t>
            </a:fld>
            <a:endParaRPr lang="en-US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FF176-FE9B-4487-9E2B-7DA6FFA473F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34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pt-BR" dirty="0"/>
              <a:t>Pesquisa foi realizada ano passado a partir de dados públicos, onde a finalidade era caracterizar os centros </a:t>
            </a:r>
            <a:r>
              <a:rPr lang="pt-BR" dirty="0" err="1"/>
              <a:t>supercomputacionais</a:t>
            </a:r>
            <a:r>
              <a:rPr lang="pt-BR" dirty="0"/>
              <a:t> brasileiros (Acadêmicos e Empresas). 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E hoje 1 ano depois está leitura já esta um pouco desatualizada, devido a rapidez das tecnologias.</a:t>
            </a:r>
          </a:p>
          <a:p>
            <a:pPr marL="171450" indent="-171450">
              <a:buFontTx/>
              <a:buChar char="-"/>
            </a:pPr>
            <a:endParaRPr lang="pt-BR" dirty="0"/>
          </a:p>
          <a:p>
            <a:pPr marL="171450" indent="-171450">
              <a:buFontTx/>
              <a:buChar char="-"/>
            </a:pPr>
            <a:r>
              <a:rPr lang="pt-BR" dirty="0"/>
              <a:t>E essa caracterização serve para entender como nós pesquisadores conseguimos projetar/desenhar os nossos recursos computacionais a partir de  fomentos.  </a:t>
            </a:r>
          </a:p>
          <a:p>
            <a:pPr marL="628650" lvl="1" indent="-171450">
              <a:buFontTx/>
              <a:buChar char="-"/>
            </a:pPr>
            <a:r>
              <a:rPr lang="pt-BR" dirty="0"/>
              <a:t>  Sou um pesquisador e recebo um fomento CAPES/CNPq/</a:t>
            </a:r>
            <a:r>
              <a:rPr lang="pt-BR" dirty="0" err="1"/>
              <a:t>Orgão</a:t>
            </a:r>
            <a:r>
              <a:rPr lang="pt-BR" dirty="0"/>
              <a:t> Estadual ... E a primeira pergunta seria: como projetar esse ambiente?</a:t>
            </a:r>
          </a:p>
          <a:p>
            <a:pPr marL="628650" lvl="1" indent="-171450">
              <a:buFontTx/>
              <a:buChar char="-"/>
            </a:pPr>
            <a:endParaRPr lang="pt-BR" dirty="0"/>
          </a:p>
          <a:p>
            <a:pPr marL="171450" lvl="0" indent="-171450">
              <a:buFontTx/>
              <a:buChar char="-"/>
            </a:pPr>
            <a:r>
              <a:rPr lang="pt-BR" dirty="0"/>
              <a:t>Essa apresentação ajudará a entender como os maiores centros fazem e como nós pesquisadores devemos seguir.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6FF176-FE9B-4487-9E2B-7DA6FFA473F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1645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34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50910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35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7351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36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02855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37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25129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38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2143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39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64944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26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68716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27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04443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28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12984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29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49027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30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8576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31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63786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32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33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4700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36709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bl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924" y="6146689"/>
            <a:ext cx="576377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22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o_inte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10" y="6196379"/>
            <a:ext cx="576377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75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742" y="6151189"/>
            <a:ext cx="576002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11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772" y="6186092"/>
            <a:ext cx="576002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50" y="0"/>
            <a:ext cx="12199050" cy="6868726"/>
          </a:xfrm>
          <a:prstGeom prst="rect">
            <a:avLst/>
          </a:prstGeom>
        </p:spPr>
      </p:pic>
      <p:sp>
        <p:nvSpPr>
          <p:cNvPr id="4" name="Retângulo 3"/>
          <p:cNvSpPr/>
          <p:nvPr userDrawn="1"/>
        </p:nvSpPr>
        <p:spPr>
          <a:xfrm>
            <a:off x="0" y="0"/>
            <a:ext cx="9733202" cy="686536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582" y="1938184"/>
            <a:ext cx="4783569" cy="224192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4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45" y="5654772"/>
            <a:ext cx="3665429" cy="8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182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1-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64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rgbClr val="006FC0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409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imag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7999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6244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836C717-E476-4909-8EFB-2845018E86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C8DF5C-BA23-40AE-89E1-2AD52785CD7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F46DFA4-1A15-478F-A945-35108FA3A420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926110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143"/>
          <a:stretch/>
        </p:blipFill>
        <p:spPr>
          <a:xfrm>
            <a:off x="3128" y="8110"/>
            <a:ext cx="12174583" cy="6854653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85057" y="182246"/>
            <a:ext cx="10515600" cy="431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018903"/>
            <a:ext cx="10515600" cy="5158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753E5-FEA7-4A78-A52C-C44727F498D5}" type="datetimeFigureOut">
              <a:rPr lang="en-US" smtClean="0"/>
              <a:t>12/8/25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186F7-4EE3-4E5A-8C0C-65D3CF8D0EFF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4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4" r:id="rId2"/>
    <p:sldLayoutId id="2147483695" r:id="rId3"/>
    <p:sldLayoutId id="2147483696" r:id="rId4"/>
    <p:sldLayoutId id="2147483693" r:id="rId5"/>
    <p:sldLayoutId id="2147483697" r:id="rId6"/>
    <p:sldLayoutId id="2147483698" r:id="rId7"/>
    <p:sldLayoutId id="2147483700" r:id="rId8"/>
    <p:sldLayoutId id="2147483701" r:id="rId9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p500.org/system/179681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p500.org/system/179854/" TargetMode="Externa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p500.org/system/179941/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p500.org/system/180127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500.org/system/178568/" TargetMode="External"/><Relationship Id="rId2" Type="http://schemas.openxmlformats.org/officeDocument/2006/relationships/hyperlink" Target="https://www.top500.org/system/178569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op500.org/system/178570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jpeg"/><Relationship Id="rId21" Type="http://schemas.openxmlformats.org/officeDocument/2006/relationships/image" Target="../media/image55.jpe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6.jpeg"/><Relationship Id="rId16" Type="http://schemas.openxmlformats.org/officeDocument/2006/relationships/image" Target="../media/image50.jpeg"/><Relationship Id="rId20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24" Type="http://schemas.openxmlformats.org/officeDocument/2006/relationships/image" Target="../media/image58.jpeg"/><Relationship Id="rId5" Type="http://schemas.openxmlformats.org/officeDocument/2006/relationships/image" Target="../media/image39.jpeg"/><Relationship Id="rId15" Type="http://schemas.openxmlformats.org/officeDocument/2006/relationships/image" Target="../media/image49.jpeg"/><Relationship Id="rId23" Type="http://schemas.openxmlformats.org/officeDocument/2006/relationships/image" Target="../media/image57.jpeg"/><Relationship Id="rId10" Type="http://schemas.openxmlformats.org/officeDocument/2006/relationships/image" Target="../media/image44.jpeg"/><Relationship Id="rId19" Type="http://schemas.openxmlformats.org/officeDocument/2006/relationships/image" Target="../media/image53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Relationship Id="rId14" Type="http://schemas.openxmlformats.org/officeDocument/2006/relationships/image" Target="../media/image48.jpeg"/><Relationship Id="rId22" Type="http://schemas.openxmlformats.org/officeDocument/2006/relationships/image" Target="../media/image56.jpeg"/><Relationship Id="rId27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op500.org/system/179704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0278FEF-D983-1550-9795-C907EEFBA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E7973E8-6ED5-5755-80A6-910193C25D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83"/>
            <a:ext cx="12205182" cy="6865415"/>
          </a:xfrm>
          <a:prstGeom prst="rect">
            <a:avLst/>
          </a:prstGeom>
        </p:spPr>
      </p:pic>
      <p:sp>
        <p:nvSpPr>
          <p:cNvPr id="4" name="Rectangle 10">
            <a:extLst>
              <a:ext uri="{FF2B5EF4-FFF2-40B4-BE49-F238E27FC236}">
                <a16:creationId xmlns:a16="http://schemas.microsoft.com/office/drawing/2014/main" id="{E952B6F9-DA9E-8A92-0C57-AC362FAF1105}"/>
              </a:ext>
            </a:extLst>
          </p:cNvPr>
          <p:cNvSpPr/>
          <p:nvPr/>
        </p:nvSpPr>
        <p:spPr>
          <a:xfrm>
            <a:off x="-1362" y="3"/>
            <a:ext cx="12193361" cy="6857998"/>
          </a:xfrm>
          <a:prstGeom prst="rect">
            <a:avLst/>
          </a:prstGeom>
          <a:solidFill>
            <a:srgbClr val="00082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8D4F3AF-B289-E8C5-C648-D530ABD46498}"/>
              </a:ext>
            </a:extLst>
          </p:cNvPr>
          <p:cNvSpPr txBox="1"/>
          <p:nvPr/>
        </p:nvSpPr>
        <p:spPr>
          <a:xfrm>
            <a:off x="3362912" y="4442024"/>
            <a:ext cx="4449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Supercomputação e Inteligência</a:t>
            </a:r>
            <a:r>
              <a:rPr lang="pt-BR" sz="2400" b="1" dirty="0"/>
              <a:t> </a:t>
            </a:r>
            <a:r>
              <a:rPr lang="pt-BR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Artificial para Pesquisa e Ciência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5781909-1735-D969-5894-BCE0DF676C3A}"/>
              </a:ext>
            </a:extLst>
          </p:cNvPr>
          <p:cNvSpPr txBox="1"/>
          <p:nvPr/>
        </p:nvSpPr>
        <p:spPr>
          <a:xfrm>
            <a:off x="0" y="1796129"/>
            <a:ext cx="88074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Evolução dos Ambientes </a:t>
            </a:r>
            <a:r>
              <a:rPr lang="pt-BR" sz="4800" dirty="0" err="1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Supercomputacionais</a:t>
            </a:r>
            <a:r>
              <a:rPr lang="pt-BR" sz="48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 Brasileiros</a:t>
            </a:r>
            <a:endParaRPr lang="pt-BR" sz="4800" dirty="0">
              <a:solidFill>
                <a:schemeClr val="bg1"/>
              </a:solidFill>
              <a:latin typeface="Montserrat ExtraBold" panose="00000900000000000000" pitchFamily="50" charset="0"/>
              <a:cs typeface="Poppins SemiBold" panose="00000700000000000000" pitchFamily="2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701E8DE-ED7D-D991-54AC-517C60D0D17D}"/>
              </a:ext>
            </a:extLst>
          </p:cNvPr>
          <p:cNvSpPr txBox="1"/>
          <p:nvPr/>
        </p:nvSpPr>
        <p:spPr>
          <a:xfrm>
            <a:off x="375978" y="4542507"/>
            <a:ext cx="3083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02</a:t>
            </a:r>
            <a:r>
              <a:rPr lang="pt-BR" sz="23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 DE </a:t>
            </a:r>
            <a:r>
              <a:rPr lang="pt-BR" sz="2300" dirty="0">
                <a:solidFill>
                  <a:schemeClr val="bg1"/>
                </a:solidFill>
                <a:latin typeface="Montserrat ExtraBold" panose="00000900000000000000" pitchFamily="50" charset="0"/>
                <a:cs typeface="Poppins SemiBold" panose="00000700000000000000" pitchFamily="2" charset="0"/>
              </a:rPr>
              <a:t>FEVEREIRO</a:t>
            </a:r>
          </a:p>
          <a:p>
            <a:r>
              <a:rPr lang="pt-BR" sz="3200" dirty="0">
                <a:solidFill>
                  <a:schemeClr val="bg1"/>
                </a:solidFill>
                <a:latin typeface="Montserrat ExtraBold" panose="00000900000000000000" pitchFamily="50" charset="0"/>
                <a:cs typeface="Poppins SemiBold" panose="00000700000000000000" pitchFamily="2" charset="0"/>
              </a:rPr>
              <a:t>14H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28556A8-58E2-440D-109A-F97A4A8B1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61" y="1114295"/>
            <a:ext cx="1158144" cy="3169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A8A3CAFC-7F41-C489-8F1B-D9CAFE0A055D}"/>
              </a:ext>
            </a:extLst>
          </p:cNvPr>
          <p:cNvSpPr txBox="1"/>
          <p:nvPr/>
        </p:nvSpPr>
        <p:spPr>
          <a:xfrm>
            <a:off x="2068974" y="1049640"/>
            <a:ext cx="269913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dirty="0">
                <a:solidFill>
                  <a:schemeClr val="bg1"/>
                </a:solidFill>
                <a:latin typeface="Montserrat SemiBold" panose="00000700000000000000" pitchFamily="50" charset="0"/>
                <a:cs typeface="Poppins SemiBold" panose="00000700000000000000" pitchFamily="2" charset="0"/>
              </a:rPr>
              <a:t>Murilo Boratto</a:t>
            </a:r>
            <a:endParaRPr lang="pt-BR" sz="3200" dirty="0">
              <a:solidFill>
                <a:schemeClr val="bg1"/>
              </a:solidFill>
              <a:latin typeface="Montserrat ExtraBold" panose="00000900000000000000" pitchFamily="50" charset="0"/>
              <a:cs typeface="Poppins SemiBold" panose="00000700000000000000" pitchFamily="2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ECAB855-D446-BC92-414B-D992BDFFE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288" y="2249805"/>
            <a:ext cx="4449712" cy="460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1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4E277FD-9266-5B4A-B930-1E260ABA8B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463525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 descr="A white bird with a black background&#10;&#10;Description automatically generated">
            <a:extLst>
              <a:ext uri="{FF2B5EF4-FFF2-40B4-BE49-F238E27FC236}">
                <a16:creationId xmlns:a16="http://schemas.microsoft.com/office/drawing/2014/main" id="{46AA39E5-3E4C-7454-5A51-EB9CD91162C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671" y="3636415"/>
            <a:ext cx="1082532" cy="1928834"/>
          </a:xfrm>
          <a:prstGeom prst="rect">
            <a:avLst/>
          </a:prstGeom>
        </p:spPr>
      </p:pic>
      <p:pic>
        <p:nvPicPr>
          <p:cNvPr id="6" name="Picture 5" descr="A black and white illustration of a person holding a circle&#10;&#10;Description automatically generated">
            <a:extLst>
              <a:ext uri="{FF2B5EF4-FFF2-40B4-BE49-F238E27FC236}">
                <a16:creationId xmlns:a16="http://schemas.microsoft.com/office/drawing/2014/main" id="{ECA04ACF-3642-3C65-C5C4-F3E1B8FA48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2693" y="3429000"/>
            <a:ext cx="1093681" cy="1928834"/>
          </a:xfrm>
          <a:prstGeom prst="rect">
            <a:avLst/>
          </a:prstGeom>
        </p:spPr>
      </p:pic>
      <p:pic>
        <p:nvPicPr>
          <p:cNvPr id="8" name="Picture 7" descr="A white dragon on a black background&#10;&#10;Description automatically generated">
            <a:extLst>
              <a:ext uri="{FF2B5EF4-FFF2-40B4-BE49-F238E27FC236}">
                <a16:creationId xmlns:a16="http://schemas.microsoft.com/office/drawing/2014/main" id="{AA3F6C06-801A-4147-9708-B1DC81C7ADF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8864" y="2973702"/>
            <a:ext cx="1087119" cy="1928834"/>
          </a:xfrm>
          <a:prstGeom prst="rect">
            <a:avLst/>
          </a:prstGeom>
        </p:spPr>
      </p:pic>
      <p:pic>
        <p:nvPicPr>
          <p:cNvPr id="10" name="Picture 9" descr="A white horse with wings&#10;&#10;Description automatically generated">
            <a:extLst>
              <a:ext uri="{FF2B5EF4-FFF2-40B4-BE49-F238E27FC236}">
                <a16:creationId xmlns:a16="http://schemas.microsoft.com/office/drawing/2014/main" id="{3BE861A2-F5A7-D84D-4A6F-43284B834EE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8473" y="2009285"/>
            <a:ext cx="1087119" cy="1940024"/>
          </a:xfrm>
          <a:prstGeom prst="rect">
            <a:avLst/>
          </a:prstGeom>
        </p:spPr>
      </p:pic>
      <p:pic>
        <p:nvPicPr>
          <p:cNvPr id="13" name="Picture 12" descr="A white question mark on a black background&#10;&#10;Description automatically generated">
            <a:extLst>
              <a:ext uri="{FF2B5EF4-FFF2-40B4-BE49-F238E27FC236}">
                <a16:creationId xmlns:a16="http://schemas.microsoft.com/office/drawing/2014/main" id="{15E07BB2-B20C-3197-CCD2-E0BF6FCA287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9408" y="909961"/>
            <a:ext cx="1078775" cy="19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31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row of black computer servers&#10;&#10;Description automatically generated">
            <a:extLst>
              <a:ext uri="{FF2B5EF4-FFF2-40B4-BE49-F238E27FC236}">
                <a16:creationId xmlns:a16="http://schemas.microsoft.com/office/drawing/2014/main" id="{E319DD33-0673-E809-4EAE-3380BF9CFF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5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A66DC-0416-F62C-D2BF-46DCF8BD66B5}"/>
              </a:ext>
            </a:extLst>
          </p:cNvPr>
          <p:cNvSpPr txBox="1"/>
          <p:nvPr/>
        </p:nvSpPr>
        <p:spPr>
          <a:xfrm>
            <a:off x="3009865" y="200233"/>
            <a:ext cx="61723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Capacidade Computacional da</a:t>
            </a:r>
          </a:p>
          <a:p>
            <a:pPr algn="ctr"/>
            <a:r>
              <a:rPr lang="en-US" sz="2200" b="1" dirty="0" err="1"/>
              <a:t>Petrobras, Imageamento Sísmico GPU: Fênix (2019)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F7BBF5-6568-FBD8-5677-2B06D7014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691532"/>
              </p:ext>
            </p:extLst>
          </p:nvPr>
        </p:nvGraphicFramePr>
        <p:xfrm>
          <a:off x="398731" y="1574800"/>
          <a:ext cx="511067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337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2555337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Processadores(1)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Processador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Cores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Memória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0,2544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0,0318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EDR (100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5F5D8B-8890-EE25-53F6-F7A1C747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176954"/>
              </p:ext>
            </p:extLst>
          </p:nvPr>
        </p:nvGraphicFramePr>
        <p:xfrm>
          <a:off x="6119004" y="1574800"/>
          <a:ext cx="573369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902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3283788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GPUs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GPU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Memória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32GB (HBM2)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～8,8 (2xGPU)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EDR (100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747BF8-FD12-1990-B435-84AE2CCC2D90}"/>
              </a:ext>
            </a:extLst>
          </p:cNvPr>
          <p:cNvSpPr txBox="1"/>
          <p:nvPr/>
        </p:nvSpPr>
        <p:spPr>
          <a:xfrm>
            <a:off x="1027866" y="6200566"/>
            <a:ext cx="5679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Tx/>
              <a:buAutoNum type="arabicParenBoth"/>
            </a:pPr>
            <a:r>
              <a:rPr lang="en-US" sz="1200" i="1" dirty="0" err="1"/>
              <a:t>Processador Intel Xeon Skylake-SP 5122, 3.6 GHz</a:t>
            </a:r>
            <a:endParaRPr lang="en-US" sz="1200" i="1"/>
          </a:p>
          <a:p>
            <a:pPr marL="228600" indent="-228600">
              <a:buFontTx/>
              <a:buAutoNum type="arabicParenBoth"/>
            </a:pPr>
            <a:r>
              <a:rPr lang="en-US" sz="1200" i="1" dirty="0" err="1"/>
              <a:t>NVIDIA® Tesla® V100, arquitetura NVIDIA Volta, pico teórico de 7 TeraFLOPS por GPU</a:t>
            </a:r>
          </a:p>
          <a:p>
            <a:pPr marL="228600" indent="-228600">
              <a:buFontTx/>
              <a:buAutoNum type="arabicParenBoth"/>
            </a:pPr>
            <a:r>
              <a:rPr lang="en-US" sz="1200" i="1" dirty="0" err="1"/>
              <a:t>Fonte: </a:t>
            </a:r>
            <a:r>
              <a:rPr lang="en-US" sz="1200" i="1" dirty="0" err="1">
                <a:hlinkClick r:id="rId2"/>
              </a:rPr>
              <a:t>https://www.top500.org/system/179681/</a:t>
            </a:r>
            <a:endParaRPr lang="en-US" sz="1200" i="1" dirty="0" err="1"/>
          </a:p>
        </p:txBody>
      </p:sp>
    </p:spTree>
    <p:extLst>
      <p:ext uri="{BB962C8B-B14F-4D97-AF65-F5344CB8AC3E}">
        <p14:creationId xmlns:p14="http://schemas.microsoft.com/office/powerpoint/2010/main" val="182092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arge black server room&#10;&#10;Description automatically generated with medium confidence">
            <a:extLst>
              <a:ext uri="{FF2B5EF4-FFF2-40B4-BE49-F238E27FC236}">
                <a16:creationId xmlns:a16="http://schemas.microsoft.com/office/drawing/2014/main" id="{51450092-32CE-BBAB-1520-C3DAF024EF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15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A66DC-0416-F62C-D2BF-46DCF8BD66B5}"/>
              </a:ext>
            </a:extLst>
          </p:cNvPr>
          <p:cNvSpPr txBox="1"/>
          <p:nvPr/>
        </p:nvSpPr>
        <p:spPr>
          <a:xfrm>
            <a:off x="3028173" y="200233"/>
            <a:ext cx="61357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Capacidade Computacional da</a:t>
            </a:r>
          </a:p>
          <a:p>
            <a:pPr algn="ctr"/>
            <a:r>
              <a:rPr lang="en-US" sz="2200" b="1" dirty="0" err="1"/>
              <a:t>Petrobras, Imageamento Sísmico GPU: Atlas (2020)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F7BBF5-6568-FBD8-5677-2B06D7014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707586"/>
              </p:ext>
            </p:extLst>
          </p:nvPr>
        </p:nvGraphicFramePr>
        <p:xfrm>
          <a:off x="398731" y="1574800"/>
          <a:ext cx="511067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337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2555337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Processadores(1)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Processador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Cores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Memória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768GB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21,3GB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1,6447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0,0457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EDR (100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5F5D8B-8890-EE25-53F6-F7A1C747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181196"/>
              </p:ext>
            </p:extLst>
          </p:nvPr>
        </p:nvGraphicFramePr>
        <p:xfrm>
          <a:off x="6119004" y="1574800"/>
          <a:ext cx="573369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902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3283788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GPUs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GPU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Memória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32GB (HBM2)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～32 (8xGPU)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EDR (100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747BF8-FD12-1990-B435-84AE2CCC2D90}"/>
              </a:ext>
            </a:extLst>
          </p:cNvPr>
          <p:cNvSpPr txBox="1"/>
          <p:nvPr/>
        </p:nvSpPr>
        <p:spPr>
          <a:xfrm>
            <a:off x="1027866" y="6200566"/>
            <a:ext cx="619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Tx/>
              <a:buAutoNum type="arabicParenBoth"/>
            </a:pPr>
            <a:r>
              <a:rPr lang="en-US" sz="1200" i="1" dirty="0" err="1"/>
              <a:t>Processador </a:t>
            </a:r>
            <a:r>
              <a:rPr lang="en-US" sz="1200" i="1">
                <a:effectLst/>
              </a:rPr>
              <a:t>Intel Xeon 6240, 2.6 GHz, Cascade Lake</a:t>
            </a:r>
            <a:endParaRPr lang="en-US" sz="1200" i="1"/>
          </a:p>
          <a:p>
            <a:pPr marL="228600" indent="-228600">
              <a:buFontTx/>
              <a:buAutoNum type="arabicParenBoth"/>
            </a:pPr>
            <a:r>
              <a:rPr lang="en-US" sz="1200" i="1" dirty="0" err="1"/>
              <a:t>NVIDIA® Tesla® V100 SXM2, arquitetura NVIDIA Volta, pico teórico de 7,8 TeraFLOPS por GPU</a:t>
            </a:r>
          </a:p>
          <a:p>
            <a:pPr marL="228600" indent="-228600">
              <a:buFontTx/>
              <a:buAutoNum type="arabicParenBoth"/>
            </a:pPr>
            <a:r>
              <a:rPr lang="en-US" sz="1200" i="1" dirty="0" err="1">
                <a:hlinkClick r:id="rId2"/>
              </a:rPr>
              <a:t>https://www.top500.org/system/179854/</a:t>
            </a:r>
            <a:endParaRPr lang="en-US" sz="1200" i="1" dirty="0" err="1"/>
          </a:p>
        </p:txBody>
      </p:sp>
    </p:spTree>
    <p:extLst>
      <p:ext uri="{BB962C8B-B14F-4D97-AF65-F5344CB8AC3E}">
        <p14:creationId xmlns:p14="http://schemas.microsoft.com/office/powerpoint/2010/main" val="298356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long hallway with rows of black servers&#10;&#10;Description automatically generated">
            <a:extLst>
              <a:ext uri="{FF2B5EF4-FFF2-40B4-BE49-F238E27FC236}">
                <a16:creationId xmlns:a16="http://schemas.microsoft.com/office/drawing/2014/main" id="{DF39FC2C-A084-B462-73CA-1402FF636D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0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A66DC-0416-F62C-D2BF-46DCF8BD66B5}"/>
              </a:ext>
            </a:extLst>
          </p:cNvPr>
          <p:cNvSpPr txBox="1"/>
          <p:nvPr/>
        </p:nvSpPr>
        <p:spPr>
          <a:xfrm>
            <a:off x="2902723" y="200233"/>
            <a:ext cx="6386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Capacidade Computacional da</a:t>
            </a:r>
          </a:p>
          <a:p>
            <a:pPr algn="ctr"/>
            <a:r>
              <a:rPr lang="en-US" sz="2200" b="1" dirty="0" err="1"/>
              <a:t>Petrobras, Imageamento Sísmico GPU: Dragão (2021)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F7BBF5-6568-FBD8-5677-2B06D7014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257770"/>
              </p:ext>
            </p:extLst>
          </p:nvPr>
        </p:nvGraphicFramePr>
        <p:xfrm>
          <a:off x="398731" y="1574800"/>
          <a:ext cx="511067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337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2555337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Processadores(1)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Processador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Cores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Memória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768GB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14,8GB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1,9192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0,0369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EDR (100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5F5D8B-8890-EE25-53F6-F7A1C747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580973"/>
              </p:ext>
            </p:extLst>
          </p:nvPr>
        </p:nvGraphicFramePr>
        <p:xfrm>
          <a:off x="6119004" y="1574800"/>
          <a:ext cx="573369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902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3283788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GPUs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GPU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Memória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32GB (HBM2)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～33 (8xGPU)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EDR (100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747BF8-FD12-1990-B435-84AE2CCC2D90}"/>
              </a:ext>
            </a:extLst>
          </p:cNvPr>
          <p:cNvSpPr txBox="1"/>
          <p:nvPr/>
        </p:nvSpPr>
        <p:spPr>
          <a:xfrm>
            <a:off x="1027866" y="6200566"/>
            <a:ext cx="626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Tx/>
              <a:buAutoNum type="arabicParenBoth"/>
            </a:pPr>
            <a:r>
              <a:rPr lang="en-US" sz="1200" i="1" dirty="0" err="1"/>
              <a:t>Processador </a:t>
            </a:r>
            <a:r>
              <a:rPr lang="en-US" sz="1200" i="1">
                <a:effectLst/>
              </a:rPr>
              <a:t>Intel Xeon 6230R, 2.1 GHz, Cascade Lake</a:t>
            </a:r>
            <a:endParaRPr lang="en-US" sz="1200" i="1"/>
          </a:p>
          <a:p>
            <a:pPr marL="228600" indent="-228600">
              <a:buFontTx/>
              <a:buAutoNum type="arabicParenBoth"/>
            </a:pPr>
            <a:r>
              <a:rPr lang="en-US" sz="1200" i="1" dirty="0" err="1"/>
              <a:t>NVIDIA® Tesla® V100E SXM2, arquitetura NVIDIA Volta, pico teórico de 7,8 TeraFLOPS por GPU</a:t>
            </a:r>
          </a:p>
          <a:p>
            <a:pPr marL="228600" indent="-228600">
              <a:buFontTx/>
              <a:buAutoNum type="arabicParenBoth"/>
            </a:pPr>
            <a:r>
              <a:rPr lang="en-US" sz="1200" i="1" dirty="0" err="1">
                <a:hlinkClick r:id="rId2"/>
              </a:rPr>
              <a:t>https://www.top500.org/system/179941/</a:t>
            </a:r>
            <a:endParaRPr lang="en-US" sz="1200" i="1" dirty="0" err="1"/>
          </a:p>
        </p:txBody>
      </p:sp>
    </p:spTree>
    <p:extLst>
      <p:ext uri="{BB962C8B-B14F-4D97-AF65-F5344CB8AC3E}">
        <p14:creationId xmlns:p14="http://schemas.microsoft.com/office/powerpoint/2010/main" val="1409262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-up of a computer server&#10;&#10;Description automatically generated">
            <a:extLst>
              <a:ext uri="{FF2B5EF4-FFF2-40B4-BE49-F238E27FC236}">
                <a16:creationId xmlns:a16="http://schemas.microsoft.com/office/drawing/2014/main" id="{063FC8D4-41B6-6378-F348-AE82583CA7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96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A66DC-0416-F62C-D2BF-46DCF8BD66B5}"/>
              </a:ext>
            </a:extLst>
          </p:cNvPr>
          <p:cNvSpPr txBox="1"/>
          <p:nvPr/>
        </p:nvSpPr>
        <p:spPr>
          <a:xfrm>
            <a:off x="2908302" y="200233"/>
            <a:ext cx="63754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Capacidade Computacional da</a:t>
            </a:r>
          </a:p>
          <a:p>
            <a:pPr algn="ctr"/>
            <a:r>
              <a:rPr lang="en-US" sz="2200" b="1" dirty="0" err="1"/>
              <a:t>Petrobras, Imageamento Sísmico GPU: Pégaso (2022)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F7BBF5-6568-FBD8-5677-2B06D7014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135294"/>
              </p:ext>
            </p:extLst>
          </p:nvPr>
        </p:nvGraphicFramePr>
        <p:xfrm>
          <a:off x="398731" y="1574800"/>
          <a:ext cx="511067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337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2555337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Processadores(1)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Processador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Cores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Memória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2048GB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2,6689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0,0417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HDR (200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5F5D8B-8890-EE25-53F6-F7A1C747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270081"/>
              </p:ext>
            </p:extLst>
          </p:nvPr>
        </p:nvGraphicFramePr>
        <p:xfrm>
          <a:off x="6119004" y="1574800"/>
          <a:ext cx="573369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902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3283788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GPUs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GPU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Memória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～75 (8xGPU)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HDR (200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747BF8-FD12-1990-B435-84AE2CCC2D90}"/>
              </a:ext>
            </a:extLst>
          </p:cNvPr>
          <p:cNvSpPr txBox="1"/>
          <p:nvPr/>
        </p:nvSpPr>
        <p:spPr>
          <a:xfrm>
            <a:off x="1027866" y="6200566"/>
            <a:ext cx="6793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FontTx/>
              <a:buAutoNum type="arabicParenBoth"/>
            </a:pPr>
            <a:r>
              <a:rPr lang="en-US" sz="1200" i="1" dirty="0" err="1"/>
              <a:t>Processador </a:t>
            </a:r>
            <a:r>
              <a:rPr lang="en-US" sz="1200" i="1">
                <a:effectLst/>
              </a:rPr>
              <a:t>AMD Milan 7513, 2.6 GHz</a:t>
            </a:r>
            <a:endParaRPr lang="en-US" sz="1200" i="1"/>
          </a:p>
          <a:p>
            <a:pPr marL="228600" indent="-228600">
              <a:buFontTx/>
              <a:buAutoNum type="arabicParenBoth"/>
            </a:pPr>
            <a:r>
              <a:rPr lang="en-US" sz="1200" i="1" dirty="0" err="1"/>
              <a:t>NVIDIA A100 SXM4, arquitetura NVIDIA Ampere, pico teórico de 19,5 TeraFLOPS por GPU (Tensor Core)</a:t>
            </a:r>
          </a:p>
          <a:p>
            <a:pPr marL="228600" indent="-228600">
              <a:buFontTx/>
              <a:buAutoNum type="arabicParenBoth"/>
            </a:pPr>
            <a:r>
              <a:rPr lang="en-US" sz="1200" i="1" dirty="0" err="1">
                <a:hlinkClick r:id="rId2"/>
              </a:rPr>
              <a:t>https://www.top500.org/system/180127/</a:t>
            </a:r>
            <a:endParaRPr lang="en-US" sz="1200" i="1" dirty="0" err="1"/>
          </a:p>
        </p:txBody>
      </p:sp>
    </p:spTree>
    <p:extLst>
      <p:ext uri="{BB962C8B-B14F-4D97-AF65-F5344CB8AC3E}">
        <p14:creationId xmlns:p14="http://schemas.microsoft.com/office/powerpoint/2010/main" val="34299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178EF489-1E44-FC13-86A6-F5E5D7D9C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85" y="2141551"/>
            <a:ext cx="11549430" cy="1538883"/>
          </a:xfrm>
        </p:spPr>
        <p:txBody>
          <a:bodyPr>
            <a:normAutofit/>
          </a:bodyPr>
          <a:lstStyle/>
          <a:p>
            <a:pPr algn="ctr"/>
            <a:r>
              <a:rPr lang="pt-BR" sz="5000" dirty="0">
                <a:latin typeface="+mn-lt"/>
              </a:rPr>
              <a:t>Análises e Pontos de Discussão</a:t>
            </a:r>
          </a:p>
        </p:txBody>
      </p:sp>
    </p:spTree>
    <p:extLst>
      <p:ext uri="{BB962C8B-B14F-4D97-AF65-F5344CB8AC3E}">
        <p14:creationId xmlns:p14="http://schemas.microsoft.com/office/powerpoint/2010/main" val="245751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ign on the front of a building&#10;&#10;Description automatically generated">
            <a:extLst>
              <a:ext uri="{FF2B5EF4-FFF2-40B4-BE49-F238E27FC236}">
                <a16:creationId xmlns:a16="http://schemas.microsoft.com/office/drawing/2014/main" id="{BB4EE4BF-DAF6-0D18-9A6B-A605AA5D00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66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AF84F81-437E-314C-ABEA-F241970BB4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899760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562591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46575A7-B2DC-F048-AA85-9E1A751525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4773372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88192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67E5FF7-FC40-B048-90BF-6972851AB6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3862000"/>
              </p:ext>
            </p:extLst>
          </p:nvPr>
        </p:nvGraphicFramePr>
        <p:xfrm>
          <a:off x="0" y="0"/>
          <a:ext cx="12192000" cy="6857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Freeform 4">
            <a:extLst>
              <a:ext uri="{FF2B5EF4-FFF2-40B4-BE49-F238E27FC236}">
                <a16:creationId xmlns:a16="http://schemas.microsoft.com/office/drawing/2014/main" id="{CCBD614F-FDFF-4917-A611-77999DD05470}"/>
              </a:ext>
            </a:extLst>
          </p:cNvPr>
          <p:cNvSpPr/>
          <p:nvPr/>
        </p:nvSpPr>
        <p:spPr>
          <a:xfrm>
            <a:off x="2584174" y="1709530"/>
            <a:ext cx="7696863" cy="4182387"/>
          </a:xfrm>
          <a:custGeom>
            <a:avLst/>
            <a:gdLst>
              <a:gd name="connsiteX0" fmla="*/ 0 w 7696863"/>
              <a:gd name="connsiteY0" fmla="*/ 4182387 h 4182387"/>
              <a:gd name="connsiteX1" fmla="*/ 755374 w 7696863"/>
              <a:gd name="connsiteY1" fmla="*/ 4134679 h 4182387"/>
              <a:gd name="connsiteX2" fmla="*/ 3045349 w 7696863"/>
              <a:gd name="connsiteY2" fmla="*/ 4023360 h 4182387"/>
              <a:gd name="connsiteX3" fmla="*/ 3840480 w 7696863"/>
              <a:gd name="connsiteY3" fmla="*/ 3975653 h 4182387"/>
              <a:gd name="connsiteX4" fmla="*/ 5398936 w 7696863"/>
              <a:gd name="connsiteY4" fmla="*/ 3228230 h 4182387"/>
              <a:gd name="connsiteX5" fmla="*/ 6194066 w 7696863"/>
              <a:gd name="connsiteY5" fmla="*/ 1963973 h 4182387"/>
              <a:gd name="connsiteX6" fmla="*/ 7696863 w 7696863"/>
              <a:gd name="connsiteY6" fmla="*/ 0 h 418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96863" h="4182387">
                <a:moveTo>
                  <a:pt x="0" y="4182387"/>
                </a:moveTo>
                <a:lnTo>
                  <a:pt x="755374" y="4134679"/>
                </a:lnTo>
                <a:lnTo>
                  <a:pt x="3045349" y="4023360"/>
                </a:lnTo>
                <a:cubicBezTo>
                  <a:pt x="3559533" y="3996856"/>
                  <a:pt x="3448216" y="4108175"/>
                  <a:pt x="3840480" y="3975653"/>
                </a:cubicBezTo>
                <a:cubicBezTo>
                  <a:pt x="4232744" y="3843131"/>
                  <a:pt x="5006672" y="3563510"/>
                  <a:pt x="5398936" y="3228230"/>
                </a:cubicBezTo>
                <a:cubicBezTo>
                  <a:pt x="5791200" y="2892950"/>
                  <a:pt x="5811078" y="2502011"/>
                  <a:pt x="6194066" y="1963973"/>
                </a:cubicBezTo>
                <a:cubicBezTo>
                  <a:pt x="6577054" y="1425935"/>
                  <a:pt x="7690237" y="227937"/>
                  <a:pt x="7696863" y="0"/>
                </a:cubicBezTo>
              </a:path>
            </a:pathLst>
          </a:custGeom>
          <a:noFill/>
          <a:ln w="127000">
            <a:solidFill>
              <a:schemeClr val="bg1">
                <a:lumMod val="50000"/>
                <a:alpha val="50000"/>
              </a:schemeClr>
            </a:solidFill>
            <a:prstDash val="sysDot"/>
          </a:ln>
          <a:effectLst/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3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A66DC-0416-F62C-D2BF-46DCF8BD66B5}"/>
              </a:ext>
            </a:extLst>
          </p:cNvPr>
          <p:cNvSpPr txBox="1"/>
          <p:nvPr/>
        </p:nvSpPr>
        <p:spPr>
          <a:xfrm>
            <a:off x="4169621" y="200233"/>
            <a:ext cx="3852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Capacidade Computacional das</a:t>
            </a:r>
          </a:p>
          <a:p>
            <a:pPr algn="ctr"/>
            <a:r>
              <a:rPr lang="en-US" sz="2200" b="1" dirty="0" err="1"/>
              <a:t>GPU NVIDIA ao longo dos anos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696492-F801-5C1E-5DFA-48CAB4D47226}"/>
              </a:ext>
            </a:extLst>
          </p:cNvPr>
          <p:cNvSpPr txBox="1"/>
          <p:nvPr/>
        </p:nvSpPr>
        <p:spPr>
          <a:xfrm>
            <a:off x="899939" y="5826770"/>
            <a:ext cx="10392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sz="1200" i="1" dirty="0" err="1"/>
              <a:t>Fonte: https://www.nvidia.com/pt-br/data-center/a100/</a:t>
            </a:r>
            <a:endParaRPr lang="en-US" sz="1200" i="1"/>
          </a:p>
          <a:p>
            <a:pPr marL="228600" indent="-228600">
              <a:buAutoNum type="arabicParenBoth"/>
            </a:pPr>
            <a:r>
              <a:rPr lang="en-US" sz="1200" i="1"/>
              <a:t>Média geométrica de acelerações de aplicação vs. P100: Aplicação de referência: Âmbar [PME-Cellulose_NVE], Chroma [szscl21_24_128], GROMACS [ADH Dodec], MILC [Apex Médio], NAMD [stmv_nve_cuda], PyTorch (BERT-Large Fine Tuner], Quantum Espresso [AUSURF112-jR]; Random Forest FP32 [make_blobs (160000 x 64: 10)], TensorFlow [ResNet-50], VASP 6 [Si Huge] | Nó de GPU com CPUs de soquete duplo com 4x NVIDIA P100, V100, ou GPUs A100.</a:t>
            </a:r>
          </a:p>
          <a:p>
            <a:pPr marL="228600" indent="-228600">
              <a:buAutoNum type="arabicParenBoth"/>
            </a:pPr>
            <a:r>
              <a:rPr lang="en-US" sz="1200" i="1"/>
              <a:t>A100 (tensor cores) performance is 19,7 TFlops, H100 (tensor cores) performance is 67 Tflops (3,4 times higher)</a:t>
            </a:r>
            <a:endParaRPr lang="en-US" sz="1200" i="1" dirty="0" err="1"/>
          </a:p>
        </p:txBody>
      </p:sp>
      <p:pic>
        <p:nvPicPr>
          <p:cNvPr id="8" name="Picture 7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A3D7BD95-B704-4FB8-805C-1965E7E0539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4533" y="1714130"/>
            <a:ext cx="9122931" cy="41771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36A27AA-B35A-E2D0-09FA-E07DD0EBB9A2}"/>
              </a:ext>
            </a:extLst>
          </p:cNvPr>
          <p:cNvSpPr/>
          <p:nvPr/>
        </p:nvSpPr>
        <p:spPr>
          <a:xfrm>
            <a:off x="9808393" y="1"/>
            <a:ext cx="712032" cy="5037302"/>
          </a:xfrm>
          <a:prstGeom prst="rect">
            <a:avLst/>
          </a:prstGeom>
          <a:solidFill>
            <a:srgbClr val="75B900"/>
          </a:solidFill>
          <a:ln>
            <a:noFill/>
          </a:ln>
          <a:effectLst/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t" anchorCtr="0"/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+mj-lt"/>
              </a:rPr>
              <a:t>37X</a:t>
            </a:r>
            <a:endParaRPr lang="en-US" b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D1FEF-A394-61CE-DDC1-6F1A8A8DB134}"/>
              </a:ext>
            </a:extLst>
          </p:cNvPr>
          <p:cNvSpPr txBox="1"/>
          <p:nvPr/>
        </p:nvSpPr>
        <p:spPr>
          <a:xfrm>
            <a:off x="9822798" y="5103614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H100</a:t>
            </a:r>
          </a:p>
          <a:p>
            <a:pPr algn="ctr"/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2024</a:t>
            </a:r>
            <a:endParaRPr lang="en-US" dirty="0" err="1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1330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5253532-0403-4C4D-83B9-AC574AC135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567823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7119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BD92B-1D77-CB4D-56F4-53E40833A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80E545D-74E8-5CBE-73BA-CA83E7E9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85" y="2141551"/>
            <a:ext cx="11549430" cy="1538883"/>
          </a:xfrm>
        </p:spPr>
        <p:txBody>
          <a:bodyPr>
            <a:normAutofit/>
          </a:bodyPr>
          <a:lstStyle/>
          <a:p>
            <a:pPr algn="ctr"/>
            <a:r>
              <a:rPr lang="pt-BR" sz="5000" dirty="0">
                <a:latin typeface="+mn-lt"/>
              </a:rPr>
              <a:t>Sistemas </a:t>
            </a:r>
            <a:r>
              <a:rPr lang="pt-BR" sz="5000" dirty="0" err="1">
                <a:latin typeface="+mn-lt"/>
              </a:rPr>
              <a:t>Multi-GPU</a:t>
            </a:r>
            <a:r>
              <a:rPr lang="pt-BR" sz="50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3306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3"/>
            <a:ext cx="9072969" cy="67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40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Nodes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609A6F-65B4-804B-989F-8019D80CA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18" y="1067108"/>
            <a:ext cx="3968233" cy="419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585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3"/>
            <a:ext cx="9072969" cy="67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40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Nodes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609A6F-65B4-804B-989F-8019D80CA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18" y="1067108"/>
            <a:ext cx="3968233" cy="41987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879AC1-56D2-E94F-BD74-615A6DFE27C9}"/>
              </a:ext>
            </a:extLst>
          </p:cNvPr>
          <p:cNvSpPr txBox="1"/>
          <p:nvPr/>
        </p:nvSpPr>
        <p:spPr>
          <a:xfrm>
            <a:off x="6019810" y="373376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660EA-46CF-4741-B409-0B85421064E8}"/>
              </a:ext>
            </a:extLst>
          </p:cNvPr>
          <p:cNvSpPr txBox="1"/>
          <p:nvPr/>
        </p:nvSpPr>
        <p:spPr>
          <a:xfrm>
            <a:off x="7238851" y="396233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34EFEE-A4FA-6F45-90EA-00847E4A1C57}"/>
              </a:ext>
            </a:extLst>
          </p:cNvPr>
          <p:cNvSpPr txBox="1"/>
          <p:nvPr/>
        </p:nvSpPr>
        <p:spPr>
          <a:xfrm>
            <a:off x="5908699" y="2979265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2FA078-AD6A-8D42-A59B-C94994D92AC6}"/>
              </a:ext>
            </a:extLst>
          </p:cNvPr>
          <p:cNvSpPr txBox="1"/>
          <p:nvPr/>
        </p:nvSpPr>
        <p:spPr>
          <a:xfrm>
            <a:off x="5908699" y="5119525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C4B4F2-A566-C34C-BE27-C42319AB035F}"/>
              </a:ext>
            </a:extLst>
          </p:cNvPr>
          <p:cNvSpPr txBox="1"/>
          <p:nvPr/>
        </p:nvSpPr>
        <p:spPr>
          <a:xfrm>
            <a:off x="4475034" y="3962330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</p:spTree>
    <p:extLst>
      <p:ext uri="{BB962C8B-B14F-4D97-AF65-F5344CB8AC3E}">
        <p14:creationId xmlns:p14="http://schemas.microsoft.com/office/powerpoint/2010/main" val="35253958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9609A6F-65B4-804B-989F-8019D80CA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5" y="1448058"/>
            <a:ext cx="3968233" cy="41987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879AC1-56D2-E94F-BD74-615A6DFE27C9}"/>
              </a:ext>
            </a:extLst>
          </p:cNvPr>
          <p:cNvSpPr txBox="1"/>
          <p:nvPr/>
        </p:nvSpPr>
        <p:spPr>
          <a:xfrm>
            <a:off x="2432527" y="411471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660EA-46CF-4741-B409-0B85421064E8}"/>
              </a:ext>
            </a:extLst>
          </p:cNvPr>
          <p:cNvSpPr txBox="1"/>
          <p:nvPr/>
        </p:nvSpPr>
        <p:spPr>
          <a:xfrm>
            <a:off x="3651568" y="434328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34EFEE-A4FA-6F45-90EA-00847E4A1C57}"/>
              </a:ext>
            </a:extLst>
          </p:cNvPr>
          <p:cNvSpPr txBox="1"/>
          <p:nvPr/>
        </p:nvSpPr>
        <p:spPr>
          <a:xfrm>
            <a:off x="2321416" y="3360215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2FA078-AD6A-8D42-A59B-C94994D92AC6}"/>
              </a:ext>
            </a:extLst>
          </p:cNvPr>
          <p:cNvSpPr txBox="1"/>
          <p:nvPr/>
        </p:nvSpPr>
        <p:spPr>
          <a:xfrm>
            <a:off x="2321416" y="5500476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C4B4F2-A566-C34C-BE27-C42319AB035F}"/>
              </a:ext>
            </a:extLst>
          </p:cNvPr>
          <p:cNvSpPr txBox="1"/>
          <p:nvPr/>
        </p:nvSpPr>
        <p:spPr>
          <a:xfrm>
            <a:off x="887751" y="4343280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1EEDA56-E0DC-404E-B9DC-B7CE4C37D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1" y="1448058"/>
            <a:ext cx="3968233" cy="41987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A9DC15-6515-2147-BC68-5EEC6AFA7078}"/>
              </a:ext>
            </a:extLst>
          </p:cNvPr>
          <p:cNvSpPr txBox="1"/>
          <p:nvPr/>
        </p:nvSpPr>
        <p:spPr>
          <a:xfrm>
            <a:off x="7765833" y="411471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738BBF-4D3B-6943-A1F2-D92E4FFCB575}"/>
              </a:ext>
            </a:extLst>
          </p:cNvPr>
          <p:cNvSpPr txBox="1"/>
          <p:nvPr/>
        </p:nvSpPr>
        <p:spPr>
          <a:xfrm>
            <a:off x="8984874" y="434328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E1D963-ADE3-F047-890C-C3C947DAFC2D}"/>
              </a:ext>
            </a:extLst>
          </p:cNvPr>
          <p:cNvSpPr txBox="1"/>
          <p:nvPr/>
        </p:nvSpPr>
        <p:spPr>
          <a:xfrm>
            <a:off x="7654722" y="3360215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2E2812E-EC99-DA4E-986F-1050EFC0E586}"/>
              </a:ext>
            </a:extLst>
          </p:cNvPr>
          <p:cNvSpPr txBox="1"/>
          <p:nvPr/>
        </p:nvSpPr>
        <p:spPr>
          <a:xfrm>
            <a:off x="7654722" y="5500476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BF06D8-663A-2147-97F3-9ACF88647527}"/>
              </a:ext>
            </a:extLst>
          </p:cNvPr>
          <p:cNvSpPr txBox="1"/>
          <p:nvPr/>
        </p:nvSpPr>
        <p:spPr>
          <a:xfrm>
            <a:off x="6221057" y="4343280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FE7303C0-8C30-4842-985A-B2A01FECA2C2}"/>
              </a:ext>
            </a:extLst>
          </p:cNvPr>
          <p:cNvCxnSpPr/>
          <p:nvPr/>
        </p:nvCxnSpPr>
        <p:spPr bwMode="auto">
          <a:xfrm flipV="1">
            <a:off x="3080143" y="2512601"/>
            <a:ext cx="4685690" cy="2119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B9CC4AE-607B-D749-8E17-746C448B7D4E}"/>
              </a:ext>
            </a:extLst>
          </p:cNvPr>
          <p:cNvSpPr txBox="1"/>
          <p:nvPr/>
        </p:nvSpPr>
        <p:spPr>
          <a:xfrm>
            <a:off x="4927752" y="2117265"/>
            <a:ext cx="990471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002060"/>
                </a:solidFill>
              </a:rPr>
              <a:t>PCI</a:t>
            </a:r>
          </a:p>
        </p:txBody>
      </p:sp>
      <p:sp>
        <p:nvSpPr>
          <p:cNvPr id="2" name="Rectangle 39">
            <a:extLst>
              <a:ext uri="{FF2B5EF4-FFF2-40B4-BE49-F238E27FC236}">
                <a16:creationId xmlns:a16="http://schemas.microsoft.com/office/drawing/2014/main" id="{7D5C8FA4-1B1E-2B96-3FE9-694C66496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3"/>
            <a:ext cx="9072969" cy="677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40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Nodes</a:t>
            </a:r>
          </a:p>
        </p:txBody>
      </p:sp>
    </p:spTree>
    <p:extLst>
      <p:ext uri="{BB962C8B-B14F-4D97-AF65-F5344CB8AC3E}">
        <p14:creationId xmlns:p14="http://schemas.microsoft.com/office/powerpoint/2010/main" val="6879627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4"/>
            <a:ext cx="9072969" cy="793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40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Nodes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609A6F-65B4-804B-989F-8019D80CA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5" y="1448058"/>
            <a:ext cx="3968233" cy="41987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879AC1-56D2-E94F-BD74-615A6DFE27C9}"/>
              </a:ext>
            </a:extLst>
          </p:cNvPr>
          <p:cNvSpPr txBox="1"/>
          <p:nvPr/>
        </p:nvSpPr>
        <p:spPr>
          <a:xfrm>
            <a:off x="2432527" y="411471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660EA-46CF-4741-B409-0B85421064E8}"/>
              </a:ext>
            </a:extLst>
          </p:cNvPr>
          <p:cNvSpPr txBox="1"/>
          <p:nvPr/>
        </p:nvSpPr>
        <p:spPr>
          <a:xfrm>
            <a:off x="3651568" y="434328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34EFEE-A4FA-6F45-90EA-00847E4A1C57}"/>
              </a:ext>
            </a:extLst>
          </p:cNvPr>
          <p:cNvSpPr txBox="1"/>
          <p:nvPr/>
        </p:nvSpPr>
        <p:spPr>
          <a:xfrm>
            <a:off x="2321416" y="3360215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2FA078-AD6A-8D42-A59B-C94994D92AC6}"/>
              </a:ext>
            </a:extLst>
          </p:cNvPr>
          <p:cNvSpPr txBox="1"/>
          <p:nvPr/>
        </p:nvSpPr>
        <p:spPr>
          <a:xfrm>
            <a:off x="2321416" y="5500476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C4B4F2-A566-C34C-BE27-C42319AB035F}"/>
              </a:ext>
            </a:extLst>
          </p:cNvPr>
          <p:cNvSpPr txBox="1"/>
          <p:nvPr/>
        </p:nvSpPr>
        <p:spPr>
          <a:xfrm>
            <a:off x="887751" y="4343280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1EEDA56-E0DC-404E-B9DC-B7CE4C37D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1" y="1448058"/>
            <a:ext cx="3968233" cy="41987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A9DC15-6515-2147-BC68-5EEC6AFA7078}"/>
              </a:ext>
            </a:extLst>
          </p:cNvPr>
          <p:cNvSpPr txBox="1"/>
          <p:nvPr/>
        </p:nvSpPr>
        <p:spPr>
          <a:xfrm>
            <a:off x="7765833" y="411471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738BBF-4D3B-6943-A1F2-D92E4FFCB575}"/>
              </a:ext>
            </a:extLst>
          </p:cNvPr>
          <p:cNvSpPr txBox="1"/>
          <p:nvPr/>
        </p:nvSpPr>
        <p:spPr>
          <a:xfrm>
            <a:off x="8984874" y="434328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E1D963-ADE3-F047-890C-C3C947DAFC2D}"/>
              </a:ext>
            </a:extLst>
          </p:cNvPr>
          <p:cNvSpPr txBox="1"/>
          <p:nvPr/>
        </p:nvSpPr>
        <p:spPr>
          <a:xfrm>
            <a:off x="7654722" y="3360215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2E2812E-EC99-DA4E-986F-1050EFC0E586}"/>
              </a:ext>
            </a:extLst>
          </p:cNvPr>
          <p:cNvSpPr txBox="1"/>
          <p:nvPr/>
        </p:nvSpPr>
        <p:spPr>
          <a:xfrm>
            <a:off x="7654722" y="5500476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BF06D8-663A-2147-97F3-9ACF88647527}"/>
              </a:ext>
            </a:extLst>
          </p:cNvPr>
          <p:cNvSpPr txBox="1"/>
          <p:nvPr/>
        </p:nvSpPr>
        <p:spPr>
          <a:xfrm>
            <a:off x="6221057" y="4343280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FE7303C0-8C30-4842-985A-B2A01FECA2C2}"/>
              </a:ext>
            </a:extLst>
          </p:cNvPr>
          <p:cNvCxnSpPr/>
          <p:nvPr/>
        </p:nvCxnSpPr>
        <p:spPr bwMode="auto">
          <a:xfrm flipV="1">
            <a:off x="3080143" y="2512601"/>
            <a:ext cx="4685690" cy="2119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B9CC4AE-607B-D749-8E17-746C448B7D4E}"/>
              </a:ext>
            </a:extLst>
          </p:cNvPr>
          <p:cNvSpPr txBox="1"/>
          <p:nvPr/>
        </p:nvSpPr>
        <p:spPr>
          <a:xfrm>
            <a:off x="3886489" y="2117265"/>
            <a:ext cx="3325039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INFINIBAND (MELANOX)</a:t>
            </a:r>
          </a:p>
        </p:txBody>
      </p:sp>
    </p:spTree>
    <p:extLst>
      <p:ext uri="{BB962C8B-B14F-4D97-AF65-F5344CB8AC3E}">
        <p14:creationId xmlns:p14="http://schemas.microsoft.com/office/powerpoint/2010/main" val="40288994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33063489-A709-704A-A21E-39CAD27FE2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9581578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6" name="Picture 15" descr="A room with doors and windows&#10;&#10;Description automatically generated">
            <a:extLst>
              <a:ext uri="{FF2B5EF4-FFF2-40B4-BE49-F238E27FC236}">
                <a16:creationId xmlns:a16="http://schemas.microsoft.com/office/drawing/2014/main" id="{E6FF10C3-48E4-ABF7-C561-74A5CF4431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3513" y="4316465"/>
            <a:ext cx="2005178" cy="112359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8" name="Picture 17" descr="A hallway with a glass door&#10;&#10;Description automatically generated">
            <a:extLst>
              <a:ext uri="{FF2B5EF4-FFF2-40B4-BE49-F238E27FC236}">
                <a16:creationId xmlns:a16="http://schemas.microsoft.com/office/drawing/2014/main" id="{C68CEF51-EC40-63DE-A4DB-8FBD77F8A99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7740" y="4100352"/>
            <a:ext cx="2005178" cy="95037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9" name="Imagem 26" descr="Desenho de uma pessoa&#10;&#10;Descrição gerada automaticamente com confiança média">
            <a:extLst>
              <a:ext uri="{FF2B5EF4-FFF2-40B4-BE49-F238E27FC236}">
                <a16:creationId xmlns:a16="http://schemas.microsoft.com/office/drawing/2014/main" id="{10A6AD6C-DB9F-5314-CDFB-51A740C73A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51126" y="1253862"/>
            <a:ext cx="2100579" cy="9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52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4"/>
            <a:ext cx="9072969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Nodes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609A6F-65B4-804B-989F-8019D80CA1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35" y="1448058"/>
            <a:ext cx="3968233" cy="4198753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879AC1-56D2-E94F-BD74-615A6DFE27C9}"/>
              </a:ext>
            </a:extLst>
          </p:cNvPr>
          <p:cNvSpPr txBox="1"/>
          <p:nvPr/>
        </p:nvSpPr>
        <p:spPr>
          <a:xfrm>
            <a:off x="2432527" y="411471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660EA-46CF-4741-B409-0B85421064E8}"/>
              </a:ext>
            </a:extLst>
          </p:cNvPr>
          <p:cNvSpPr txBox="1"/>
          <p:nvPr/>
        </p:nvSpPr>
        <p:spPr>
          <a:xfrm>
            <a:off x="3651568" y="434328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34EFEE-A4FA-6F45-90EA-00847E4A1C57}"/>
              </a:ext>
            </a:extLst>
          </p:cNvPr>
          <p:cNvSpPr txBox="1"/>
          <p:nvPr/>
        </p:nvSpPr>
        <p:spPr>
          <a:xfrm>
            <a:off x="2321416" y="3360215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2FA078-AD6A-8D42-A59B-C94994D92AC6}"/>
              </a:ext>
            </a:extLst>
          </p:cNvPr>
          <p:cNvSpPr txBox="1"/>
          <p:nvPr/>
        </p:nvSpPr>
        <p:spPr>
          <a:xfrm>
            <a:off x="2321416" y="5500476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C4B4F2-A566-C34C-BE27-C42319AB035F}"/>
              </a:ext>
            </a:extLst>
          </p:cNvPr>
          <p:cNvSpPr txBox="1"/>
          <p:nvPr/>
        </p:nvSpPr>
        <p:spPr>
          <a:xfrm>
            <a:off x="887751" y="4343280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1EEDA56-E0DC-404E-B9DC-B7CE4C37D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41" y="1448058"/>
            <a:ext cx="3968233" cy="41987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A9DC15-6515-2147-BC68-5EEC6AFA7078}"/>
              </a:ext>
            </a:extLst>
          </p:cNvPr>
          <p:cNvSpPr txBox="1"/>
          <p:nvPr/>
        </p:nvSpPr>
        <p:spPr>
          <a:xfrm>
            <a:off x="7765833" y="411471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738BBF-4D3B-6943-A1F2-D92E4FFCB575}"/>
              </a:ext>
            </a:extLst>
          </p:cNvPr>
          <p:cNvSpPr txBox="1"/>
          <p:nvPr/>
        </p:nvSpPr>
        <p:spPr>
          <a:xfrm>
            <a:off x="8984874" y="4343281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E1D963-ADE3-F047-890C-C3C947DAFC2D}"/>
              </a:ext>
            </a:extLst>
          </p:cNvPr>
          <p:cNvSpPr txBox="1"/>
          <p:nvPr/>
        </p:nvSpPr>
        <p:spPr>
          <a:xfrm>
            <a:off x="7654722" y="3360215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2E2812E-EC99-DA4E-986F-1050EFC0E586}"/>
              </a:ext>
            </a:extLst>
          </p:cNvPr>
          <p:cNvSpPr txBox="1"/>
          <p:nvPr/>
        </p:nvSpPr>
        <p:spPr>
          <a:xfrm>
            <a:off x="7654722" y="5500476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BF06D8-663A-2147-97F3-9ACF88647527}"/>
              </a:ext>
            </a:extLst>
          </p:cNvPr>
          <p:cNvSpPr txBox="1"/>
          <p:nvPr/>
        </p:nvSpPr>
        <p:spPr>
          <a:xfrm>
            <a:off x="6221057" y="4343280"/>
            <a:ext cx="990471" cy="307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FE7303C0-8C30-4842-985A-B2A01FECA2C2}"/>
              </a:ext>
            </a:extLst>
          </p:cNvPr>
          <p:cNvCxnSpPr/>
          <p:nvPr/>
        </p:nvCxnSpPr>
        <p:spPr bwMode="auto">
          <a:xfrm flipV="1">
            <a:off x="3080143" y="2512601"/>
            <a:ext cx="4685690" cy="2119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B9CC4AE-607B-D749-8E17-746C448B7D4E}"/>
              </a:ext>
            </a:extLst>
          </p:cNvPr>
          <p:cNvSpPr txBox="1"/>
          <p:nvPr/>
        </p:nvSpPr>
        <p:spPr>
          <a:xfrm>
            <a:off x="3886489" y="2117265"/>
            <a:ext cx="3325039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INFINIBAND (MELANOX)</a:t>
            </a:r>
          </a:p>
        </p:txBody>
      </p:sp>
      <p:sp>
        <p:nvSpPr>
          <p:cNvPr id="2" name="Quadro 1">
            <a:extLst>
              <a:ext uri="{FF2B5EF4-FFF2-40B4-BE49-F238E27FC236}">
                <a16:creationId xmlns:a16="http://schemas.microsoft.com/office/drawing/2014/main" id="{38EF44A9-D209-469D-9F94-1BC71FFFA652}"/>
              </a:ext>
            </a:extLst>
          </p:cNvPr>
          <p:cNvSpPr/>
          <p:nvPr/>
        </p:nvSpPr>
        <p:spPr bwMode="auto">
          <a:xfrm>
            <a:off x="165079" y="990917"/>
            <a:ext cx="10959467" cy="5638066"/>
          </a:xfrm>
          <a:prstGeom prst="fram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8" tIns="45714" rIns="91428" bIns="45714" numCol="1" rtlCol="0" anchor="t" anchorCtr="0" compatLnSpc="1">
            <a:prstTxWarp prst="textNoShape">
              <a:avLst/>
            </a:prstTxWarp>
          </a:bodyPr>
          <a:lstStyle/>
          <a:p>
            <a:pPr defTabSz="457154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Noto Sans CJK SC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8AE661-FBCF-8D53-EF48-DC5B25BD16BA}"/>
              </a:ext>
            </a:extLst>
          </p:cNvPr>
          <p:cNvSpPr txBox="1"/>
          <p:nvPr/>
        </p:nvSpPr>
        <p:spPr>
          <a:xfrm>
            <a:off x="3106503" y="1188335"/>
            <a:ext cx="5154565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UCX (</a:t>
            </a:r>
            <a:r>
              <a:rPr lang="pt-BR" sz="2000" b="1" dirty="0" err="1"/>
              <a:t>Unified</a:t>
            </a:r>
            <a:r>
              <a:rPr lang="pt-BR" sz="2000" b="1" dirty="0"/>
              <a:t> </a:t>
            </a:r>
            <a:r>
              <a:rPr lang="pt-BR" sz="2000" b="1" dirty="0" err="1"/>
              <a:t>Comunication</a:t>
            </a:r>
            <a:r>
              <a:rPr lang="pt-BR" sz="2000" b="1" dirty="0"/>
              <a:t> </a:t>
            </a:r>
            <a:r>
              <a:rPr lang="pt-BR" sz="2000" b="1" dirty="0" err="1"/>
              <a:t>X</a:t>
            </a:r>
            <a:r>
              <a:rPr lang="pt-BR" sz="2000" b="1" dirty="0"/>
              <a:t> Library)</a:t>
            </a:r>
          </a:p>
        </p:txBody>
      </p:sp>
    </p:spTree>
    <p:extLst>
      <p:ext uri="{BB962C8B-B14F-4D97-AF65-F5344CB8AC3E}">
        <p14:creationId xmlns:p14="http://schemas.microsoft.com/office/powerpoint/2010/main" val="32937808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4"/>
            <a:ext cx="9072969" cy="695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40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Environments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5C3AA0D-384D-90B3-C5B6-9A8C0A511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976" y="1295678"/>
            <a:ext cx="9159587" cy="4266644"/>
          </a:xfrm>
          <a:prstGeom prst="rect">
            <a:avLst/>
          </a:prstGeom>
        </p:spPr>
      </p:pic>
      <p:sp>
        <p:nvSpPr>
          <p:cNvPr id="2" name="Rectangle 39">
            <a:extLst>
              <a:ext uri="{FF2B5EF4-FFF2-40B4-BE49-F238E27FC236}">
                <a16:creationId xmlns:a16="http://schemas.microsoft.com/office/drawing/2014/main" id="{530673E3-1D57-BB61-9D4C-B2E9BC510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1600439"/>
            <a:ext cx="1371421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NVLINK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204528E2-40C8-258F-BE0D-C2B946F66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44" y="5999622"/>
            <a:ext cx="4213471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INFINIBAND (MELLANOX)</a:t>
            </a: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CC92F37E-4179-3787-9066-10461B440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" y="3042098"/>
            <a:ext cx="943071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UCX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6A3EBC02-F5F3-C5F5-D678-C5E8422DE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515" y="4560021"/>
            <a:ext cx="1819963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GPUDirect</a:t>
            </a:r>
            <a:endParaRPr lang="en-US" altLang="pt-BR" sz="2800" b="1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800B5A64-BECA-3E27-64FB-3D0A1E4FE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9678" y="1084569"/>
            <a:ext cx="1090578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NCCL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14C54B53-660A-F48E-347E-F9CE6F237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908" y="5999622"/>
            <a:ext cx="2097836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CUDA-aware</a:t>
            </a:r>
            <a:endParaRPr lang="en-US" altLang="pt-BR" sz="2800" b="1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5E5BF54A-FD89-1EA1-4EFF-7D616349D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702" y="5999621"/>
            <a:ext cx="1980942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NVSHMEM</a:t>
            </a: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5687B729-6C20-F796-3869-4A8D5F0B1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7221" y="4419471"/>
            <a:ext cx="1819963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MPI+CUDA</a:t>
            </a:r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D83454A5-DB66-BA90-F021-68A95D4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1232" y="2681770"/>
            <a:ext cx="1819963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RDMA</a:t>
            </a:r>
          </a:p>
        </p:txBody>
      </p:sp>
      <p:sp>
        <p:nvSpPr>
          <p:cNvPr id="14" name="Rectangle 39">
            <a:extLst>
              <a:ext uri="{FF2B5EF4-FFF2-40B4-BE49-F238E27FC236}">
                <a16:creationId xmlns:a16="http://schemas.microsoft.com/office/drawing/2014/main" id="{FA49C6D4-18E2-88EE-1C36-3787DB337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291" y="779808"/>
            <a:ext cx="1676182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OPENACC</a:t>
            </a:r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B227A0C1-CF5C-C425-C246-4AF50725C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777" y="727031"/>
            <a:ext cx="1066661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CUDA</a:t>
            </a:r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24DCDE9E-4342-2968-819F-4F90208BA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743" y="674253"/>
            <a:ext cx="1660304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OPENMP</a:t>
            </a:r>
          </a:p>
        </p:txBody>
      </p:sp>
    </p:spTree>
    <p:extLst>
      <p:ext uri="{BB962C8B-B14F-4D97-AF65-F5344CB8AC3E}">
        <p14:creationId xmlns:p14="http://schemas.microsoft.com/office/powerpoint/2010/main" val="7493425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149" y="2057578"/>
            <a:ext cx="3428554" cy="111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6999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NCCL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A17338C-163D-E244-B39A-93188656C05A}"/>
              </a:ext>
            </a:extLst>
          </p:cNvPr>
          <p:cNvSpPr txBox="1"/>
          <p:nvPr/>
        </p:nvSpPr>
        <p:spPr>
          <a:xfrm>
            <a:off x="3049983" y="3258206"/>
            <a:ext cx="6099968" cy="923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3F3F3F"/>
              </a:buClr>
              <a:buSzPts val="2400"/>
            </a:pPr>
            <a:r>
              <a:rPr lang="en-US" sz="3000" b="1" dirty="0">
                <a:solidFill>
                  <a:srgbClr val="3F3F3F"/>
                </a:solidFill>
              </a:rPr>
              <a:t>NVIDIA Collective Communication Library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4"/>
            <a:ext cx="9072969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NCCL</a:t>
            </a:r>
          </a:p>
        </p:txBody>
      </p:sp>
      <p:pic>
        <p:nvPicPr>
          <p:cNvPr id="16" name="Imagem 15" descr="Diagrama&#10;&#10;Descrição gerada automaticamente">
            <a:extLst>
              <a:ext uri="{FF2B5EF4-FFF2-40B4-BE49-F238E27FC236}">
                <a16:creationId xmlns:a16="http://schemas.microsoft.com/office/drawing/2014/main" id="{385DDE51-2D7B-7454-B850-00D10AA8E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25" y="1295678"/>
            <a:ext cx="10436000" cy="44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53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4"/>
            <a:ext cx="9072969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NCCL</a:t>
            </a:r>
          </a:p>
        </p:txBody>
      </p:sp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D676C91C-131B-3DDE-CC44-4DA2562B06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45" y="2552814"/>
            <a:ext cx="10113193" cy="175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515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826" y="1981388"/>
            <a:ext cx="7314248" cy="111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6999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CUDA-AWARE MPI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A17338C-163D-E244-B39A-93188656C05A}"/>
              </a:ext>
            </a:extLst>
          </p:cNvPr>
          <p:cNvSpPr txBox="1"/>
          <p:nvPr/>
        </p:nvSpPr>
        <p:spPr>
          <a:xfrm>
            <a:off x="3049983" y="3258207"/>
            <a:ext cx="6099968" cy="507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3F3F3F"/>
              </a:buClr>
              <a:buSzPts val="2400"/>
            </a:pPr>
            <a:r>
              <a:rPr lang="en-US" sz="3000" b="1" dirty="0">
                <a:solidFill>
                  <a:srgbClr val="3F3F3F"/>
                </a:solidFill>
              </a:rPr>
              <a:t>CUDA + MPI at GPUs</a:t>
            </a:r>
          </a:p>
        </p:txBody>
      </p:sp>
    </p:spTree>
    <p:extLst>
      <p:ext uri="{BB962C8B-B14F-4D97-AF65-F5344CB8AC3E}">
        <p14:creationId xmlns:p14="http://schemas.microsoft.com/office/powerpoint/2010/main" val="31675824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4"/>
            <a:ext cx="9072969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CUDAWARE-MPI</a:t>
            </a:r>
          </a:p>
        </p:txBody>
      </p:sp>
      <p:pic>
        <p:nvPicPr>
          <p:cNvPr id="6" name="Imagem 5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79AE4DBB-8959-5D4A-F240-4D13BE689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446" y="1143297"/>
            <a:ext cx="7288851" cy="2920620"/>
          </a:xfrm>
          <a:prstGeom prst="rect">
            <a:avLst/>
          </a:prstGeom>
        </p:spPr>
      </p:pic>
      <p:pic>
        <p:nvPicPr>
          <p:cNvPr id="10" name="Imagem 9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D9427EBB-B3B8-B7A1-C77B-6767949A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27" y="4637660"/>
            <a:ext cx="7771388" cy="105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130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868" y="2142339"/>
            <a:ext cx="4952355" cy="1115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6999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NVSHMEM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A17338C-163D-E244-B39A-93188656C05A}"/>
              </a:ext>
            </a:extLst>
          </p:cNvPr>
          <p:cNvSpPr txBox="1"/>
          <p:nvPr/>
        </p:nvSpPr>
        <p:spPr>
          <a:xfrm>
            <a:off x="3049983" y="3258207"/>
            <a:ext cx="6099968" cy="507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3F3F3F"/>
              </a:buClr>
              <a:buSzPts val="2400"/>
            </a:pPr>
            <a:r>
              <a:rPr lang="pt-BR" sz="3000" b="1" dirty="0">
                <a:solidFill>
                  <a:srgbClr val="3F3F3F"/>
                </a:solidFill>
              </a:rPr>
              <a:t>NVIDIA </a:t>
            </a:r>
            <a:r>
              <a:rPr lang="pt-BR" sz="3000" b="1" dirty="0" err="1">
                <a:solidFill>
                  <a:srgbClr val="3F3F3F"/>
                </a:solidFill>
              </a:rPr>
              <a:t>OpenSHMEM</a:t>
            </a:r>
            <a:endParaRPr lang="en-US" sz="3000" b="1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9719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4"/>
            <a:ext cx="9072969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NVSHMEM</a:t>
            </a: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0FF0C1D-00EC-2A50-8E81-9A20EDAA3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5" y="1143298"/>
            <a:ext cx="10633541" cy="472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383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4"/>
            <a:ext cx="9072969" cy="515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NVSHMEM</a:t>
            </a:r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C33B115F-3013-1780-EA5A-2E09A6835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88" y="1200440"/>
            <a:ext cx="6717425" cy="445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888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A66DC-0416-F62C-D2BF-46DCF8BD66B5}"/>
              </a:ext>
            </a:extLst>
          </p:cNvPr>
          <p:cNvSpPr txBox="1"/>
          <p:nvPr/>
        </p:nvSpPr>
        <p:spPr>
          <a:xfrm>
            <a:off x="3266397" y="200233"/>
            <a:ext cx="56592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Capacidade Computacional do</a:t>
            </a:r>
          </a:p>
          <a:p>
            <a:pPr algn="ctr"/>
            <a:r>
              <a:rPr lang="en-US" sz="2200" b="1" dirty="0" err="1"/>
              <a:t>Centro de HPC do LNCC: Santos Dumont (2015)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F7BBF5-6568-FBD8-5677-2B06D7014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560833"/>
              </p:ext>
            </p:extLst>
          </p:nvPr>
        </p:nvGraphicFramePr>
        <p:xfrm>
          <a:off x="398731" y="1574800"/>
          <a:ext cx="511067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337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2555337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Processadores(1)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Processador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Cores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Memória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64GB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2,6GB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0,6373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0,0265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FDR (～56Gb/s)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5F5D8B-8890-EE25-53F6-F7A1C747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443158"/>
              </p:ext>
            </p:extLst>
          </p:nvPr>
        </p:nvGraphicFramePr>
        <p:xfrm>
          <a:off x="6119004" y="1574800"/>
          <a:ext cx="573369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902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3283788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GPUs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GPU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Memória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12GB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～2,38 (2xGPU)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FDR (～56Gb/s)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747BF8-FD12-1990-B435-84AE2CCC2D90}"/>
              </a:ext>
            </a:extLst>
          </p:cNvPr>
          <p:cNvSpPr txBox="1"/>
          <p:nvPr/>
        </p:nvSpPr>
        <p:spPr>
          <a:xfrm>
            <a:off x="1027866" y="6200566"/>
            <a:ext cx="8937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sz="1200" i="1" dirty="0" err="1"/>
              <a:t>Processador </a:t>
            </a:r>
            <a:r>
              <a:rPr lang="en-US" sz="1200" i="1"/>
              <a:t>Intel Xeon E5-2695v2 2,4GHz, Ivy Bridge EP</a:t>
            </a:r>
          </a:p>
          <a:p>
            <a:pPr marL="228600" indent="-228600">
              <a:buFontTx/>
              <a:buAutoNum type="arabicParenBoth"/>
            </a:pPr>
            <a:r>
              <a:rPr lang="en-US" sz="1200" i="1" dirty="0" err="1"/>
              <a:t>NVIDIA® Tesla® K40, arquitetura NVIDIA Kepler, pico teórico de 1,68 TeraFLOPS por GPU</a:t>
            </a:r>
          </a:p>
          <a:p>
            <a:pPr marL="228600" indent="-228600">
              <a:buFontTx/>
              <a:buAutoNum type="arabicParenBoth"/>
            </a:pPr>
            <a:r>
              <a:rPr lang="en-US" sz="1200" i="1" dirty="0" err="1"/>
              <a:t>Fonte: </a:t>
            </a:r>
            <a:r>
              <a:rPr lang="en-US" sz="1200" i="1" dirty="0" err="1">
                <a:hlinkClick r:id="rId2"/>
              </a:rPr>
              <a:t>https://www.top500.org/system/178569/</a:t>
            </a:r>
            <a:r>
              <a:rPr lang="en-US" sz="1200" i="1" dirty="0" err="1"/>
              <a:t>, </a:t>
            </a:r>
            <a:r>
              <a:rPr lang="en-US" sz="1200" i="1" dirty="0" err="1">
                <a:hlinkClick r:id="rId3"/>
              </a:rPr>
              <a:t>https://www.top500.org/system/178568/</a:t>
            </a:r>
            <a:r>
              <a:rPr lang="en-US" sz="1200" i="1" dirty="0" err="1"/>
              <a:t>, e </a:t>
            </a:r>
            <a:r>
              <a:rPr lang="en-US" sz="1200" i="1" dirty="0" err="1">
                <a:hlinkClick r:id="rId4"/>
              </a:rPr>
              <a:t>https://www.top500.org/system/178570/</a:t>
            </a:r>
            <a:endParaRPr lang="en-US" sz="1200" i="1" dirty="0" err="1"/>
          </a:p>
        </p:txBody>
      </p:sp>
    </p:spTree>
    <p:extLst>
      <p:ext uri="{BB962C8B-B14F-4D97-AF65-F5344CB8AC3E}">
        <p14:creationId xmlns:p14="http://schemas.microsoft.com/office/powerpoint/2010/main" val="3592416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FF0B-552B-8A4B-B241-1DB26A8E5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DD89419A-58E6-A9DF-E34D-EE693369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85" y="2141551"/>
            <a:ext cx="11549430" cy="1538883"/>
          </a:xfrm>
        </p:spPr>
        <p:txBody>
          <a:bodyPr>
            <a:normAutofit/>
          </a:bodyPr>
          <a:lstStyle/>
          <a:p>
            <a:pPr algn="ctr"/>
            <a:r>
              <a:rPr lang="pt-BR" sz="5000" dirty="0">
                <a:latin typeface="+mn-lt"/>
              </a:rPr>
              <a:t>Conclusão do Pontos Discutidos</a:t>
            </a:r>
          </a:p>
        </p:txBody>
      </p:sp>
    </p:spTree>
    <p:extLst>
      <p:ext uri="{BB962C8B-B14F-4D97-AF65-F5344CB8AC3E}">
        <p14:creationId xmlns:p14="http://schemas.microsoft.com/office/powerpoint/2010/main" val="3974931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76F34C-0FEB-E035-3A3D-2A20A6B41BA7}"/>
              </a:ext>
            </a:extLst>
          </p:cNvPr>
          <p:cNvSpPr txBox="1"/>
          <p:nvPr/>
        </p:nvSpPr>
        <p:spPr>
          <a:xfrm>
            <a:off x="405516" y="620202"/>
            <a:ext cx="113942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highlight>
                  <a:srgbClr val="FFFF00"/>
                </a:highlight>
              </a:rPr>
              <a:t>Como </a:t>
            </a:r>
            <a:r>
              <a:rPr lang="en-US" sz="4000" b="1" dirty="0" err="1">
                <a:highlight>
                  <a:srgbClr val="FFFF00"/>
                </a:highlight>
              </a:rPr>
              <a:t>estimar</a:t>
            </a:r>
            <a:r>
              <a:rPr lang="en-US" sz="4000" b="1" dirty="0">
                <a:highlight>
                  <a:srgbClr val="FFFF00"/>
                </a:highlight>
              </a:rPr>
              <a:t> </a:t>
            </a:r>
            <a:r>
              <a:rPr lang="en-US" sz="4000" b="1" dirty="0" err="1">
                <a:highlight>
                  <a:srgbClr val="FFFF00"/>
                </a:highlight>
              </a:rPr>
              <a:t>quantos</a:t>
            </a:r>
            <a:r>
              <a:rPr lang="en-US" sz="4000" b="1" dirty="0">
                <a:highlight>
                  <a:srgbClr val="FFFF00"/>
                </a:highlight>
              </a:rPr>
              <a:t> </a:t>
            </a:r>
            <a:r>
              <a:rPr lang="en-US" sz="4000" b="1" dirty="0" err="1">
                <a:highlight>
                  <a:srgbClr val="FFFF00"/>
                </a:highlight>
              </a:rPr>
              <a:t>nós</a:t>
            </a:r>
            <a:r>
              <a:rPr lang="en-US" sz="4000" b="1" dirty="0">
                <a:highlight>
                  <a:srgbClr val="FFFF00"/>
                </a:highlight>
              </a:rPr>
              <a:t> de CPU (</a:t>
            </a:r>
            <a:r>
              <a:rPr lang="en-US" sz="4000" b="1" dirty="0" err="1">
                <a:highlight>
                  <a:srgbClr val="FFFF00"/>
                </a:highlight>
              </a:rPr>
              <a:t>exclusivamente</a:t>
            </a:r>
            <a:r>
              <a:rPr lang="en-US" sz="4000" b="1" dirty="0">
                <a:highlight>
                  <a:srgbClr val="FFFF00"/>
                </a:highlight>
              </a:rPr>
              <a:t>) e </a:t>
            </a:r>
            <a:r>
              <a:rPr lang="en-US" sz="4000" b="1" dirty="0" err="1">
                <a:highlight>
                  <a:srgbClr val="FFFF00"/>
                </a:highlight>
              </a:rPr>
              <a:t>quantos</a:t>
            </a:r>
            <a:r>
              <a:rPr lang="en-US" sz="4000" b="1" dirty="0">
                <a:highlight>
                  <a:srgbClr val="FFFF00"/>
                </a:highlight>
              </a:rPr>
              <a:t> </a:t>
            </a:r>
            <a:r>
              <a:rPr lang="en-US" sz="4000" b="1" dirty="0" err="1">
                <a:highlight>
                  <a:srgbClr val="FFFF00"/>
                </a:highlight>
              </a:rPr>
              <a:t>híbridos</a:t>
            </a:r>
            <a:r>
              <a:rPr lang="en-US" sz="4000" b="1" dirty="0">
                <a:highlight>
                  <a:srgbClr val="FFFF00"/>
                </a:highlight>
              </a:rPr>
              <a:t> (CPU+GPU)?</a:t>
            </a:r>
          </a:p>
          <a:p>
            <a:endParaRPr lang="en-US" sz="1000" b="1" dirty="0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en-US" sz="2400" b="1" dirty="0" err="1"/>
              <a:t>É</a:t>
            </a:r>
            <a:r>
              <a:rPr lang="en-US" sz="2400" b="1" dirty="0"/>
              <a:t> </a:t>
            </a:r>
            <a:r>
              <a:rPr lang="en-US" sz="2400" b="1" dirty="0" err="1"/>
              <a:t>uma</a:t>
            </a:r>
            <a:r>
              <a:rPr lang="en-US" sz="2400" b="1" dirty="0"/>
              <a:t> </a:t>
            </a:r>
            <a:r>
              <a:rPr lang="en-US" sz="2400" b="1" dirty="0" err="1"/>
              <a:t>tendência</a:t>
            </a:r>
            <a:r>
              <a:rPr lang="en-US" sz="2400" b="1" dirty="0"/>
              <a:t> </a:t>
            </a:r>
            <a:r>
              <a:rPr lang="en-US" sz="2400" b="1" dirty="0" err="1"/>
              <a:t>todos</a:t>
            </a:r>
            <a:r>
              <a:rPr lang="en-US" sz="2400" b="1" dirty="0"/>
              <a:t> </a:t>
            </a:r>
            <a:r>
              <a:rPr lang="en-US" sz="2400" b="1" dirty="0" err="1"/>
              <a:t>os</a:t>
            </a:r>
            <a:r>
              <a:rPr lang="en-US" sz="2400" b="1" dirty="0"/>
              <a:t> </a:t>
            </a:r>
            <a:r>
              <a:rPr lang="en-US" sz="2400" b="1" dirty="0" err="1"/>
              <a:t>nós</a:t>
            </a:r>
            <a:r>
              <a:rPr lang="en-US" sz="2400" b="1" dirty="0"/>
              <a:t> </a:t>
            </a:r>
            <a:r>
              <a:rPr lang="en-US" sz="2400" b="1" dirty="0" err="1"/>
              <a:t>terem</a:t>
            </a:r>
            <a:r>
              <a:rPr lang="en-US" sz="2400" b="1" dirty="0"/>
              <a:t> GPU(s)?</a:t>
            </a:r>
          </a:p>
          <a:p>
            <a:pPr marL="914400" lvl="1" indent="-457200">
              <a:buFont typeface="+mj-lt"/>
              <a:buAutoNum type="alphaUcPeriod"/>
            </a:pPr>
            <a:endParaRPr lang="en-US" sz="2400" b="1" dirty="0" err="1"/>
          </a:p>
          <a:p>
            <a:pPr marL="914400" lvl="1" indent="-457200">
              <a:buFont typeface="+mj-lt"/>
              <a:buAutoNum type="alphaUcPeriod"/>
            </a:pPr>
            <a:r>
              <a:rPr lang="en-US" sz="2400" b="1" dirty="0" err="1"/>
              <a:t>Como (e quais aplicações) usar </a:t>
            </a:r>
            <a:r>
              <a:rPr lang="en-US" sz="2400" b="1" dirty="0" err="1">
                <a:highlight>
                  <a:srgbClr val="00FF00"/>
                </a:highlight>
              </a:rPr>
              <a:t>eficientemente</a:t>
            </a:r>
            <a:r>
              <a:rPr lang="en-US" sz="2400" b="1" dirty="0" err="1"/>
              <a:t> os nós híbridos?</a:t>
            </a:r>
          </a:p>
          <a:p>
            <a:endParaRPr lang="en-US" sz="2400" b="1" dirty="0" err="1"/>
          </a:p>
          <a:p>
            <a:endParaRPr lang="en-US" sz="2400" b="1" dirty="0" err="1"/>
          </a:p>
        </p:txBody>
      </p:sp>
    </p:spTree>
    <p:extLst>
      <p:ext uri="{BB962C8B-B14F-4D97-AF65-F5344CB8AC3E}">
        <p14:creationId xmlns:p14="http://schemas.microsoft.com/office/powerpoint/2010/main" val="4175522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E68D191-4414-33CA-D397-7FF94DA4E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F4E15-5655-98C8-DDE9-868C79949D48}"/>
              </a:ext>
            </a:extLst>
          </p:cNvPr>
          <p:cNvSpPr txBox="1"/>
          <p:nvPr/>
        </p:nvSpPr>
        <p:spPr>
          <a:xfrm>
            <a:off x="405516" y="620202"/>
            <a:ext cx="1139421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 err="1"/>
          </a:p>
          <a:p>
            <a:r>
              <a:rPr lang="en-US" sz="4000" b="1" dirty="0">
                <a:highlight>
                  <a:srgbClr val="FFFF00"/>
                </a:highlight>
              </a:rPr>
              <a:t>As </a:t>
            </a:r>
            <a:r>
              <a:rPr lang="en-US" sz="4000" b="1" dirty="0" err="1">
                <a:highlight>
                  <a:srgbClr val="FFFF00"/>
                </a:highlight>
              </a:rPr>
              <a:t>aplicações</a:t>
            </a:r>
            <a:r>
              <a:rPr lang="en-US" sz="4000" b="1" dirty="0">
                <a:highlight>
                  <a:srgbClr val="FFFF00"/>
                </a:highlight>
              </a:rPr>
              <a:t> </a:t>
            </a:r>
            <a:r>
              <a:rPr lang="en-US" sz="4000" b="1" dirty="0" err="1">
                <a:highlight>
                  <a:srgbClr val="FFFF00"/>
                </a:highlight>
              </a:rPr>
              <a:t>conseguem</a:t>
            </a:r>
            <a:r>
              <a:rPr lang="en-US" sz="4000" b="1" dirty="0">
                <a:highlight>
                  <a:srgbClr val="FFFF00"/>
                </a:highlight>
              </a:rPr>
              <a:t> </a:t>
            </a:r>
            <a:r>
              <a:rPr lang="en-US" sz="4000" b="1" dirty="0" err="1">
                <a:highlight>
                  <a:srgbClr val="FFFF00"/>
                </a:highlight>
              </a:rPr>
              <a:t>escalar</a:t>
            </a:r>
            <a:r>
              <a:rPr lang="en-US" sz="4000" b="1" dirty="0">
                <a:highlight>
                  <a:srgbClr val="FFFF00"/>
                </a:highlight>
              </a:rPr>
              <a:t> </a:t>
            </a:r>
            <a:r>
              <a:rPr lang="en-US" sz="4000" b="1" dirty="0" err="1">
                <a:highlight>
                  <a:srgbClr val="FFFF00"/>
                </a:highlight>
              </a:rPr>
              <a:t>eficientemente</a:t>
            </a:r>
            <a:r>
              <a:rPr lang="en-US" sz="4000" b="1" dirty="0">
                <a:highlight>
                  <a:srgbClr val="FFFF00"/>
                </a:highlight>
              </a:rPr>
              <a:t> </a:t>
            </a:r>
            <a:r>
              <a:rPr lang="en-US" sz="4000" b="1" dirty="0" err="1">
                <a:highlight>
                  <a:srgbClr val="FFFF00"/>
                </a:highlight>
              </a:rPr>
              <a:t>dentro</a:t>
            </a:r>
            <a:r>
              <a:rPr lang="en-US" sz="4000" b="1" dirty="0">
                <a:highlight>
                  <a:srgbClr val="FFFF00"/>
                </a:highlight>
              </a:rPr>
              <a:t> de um </a:t>
            </a:r>
            <a:r>
              <a:rPr lang="en-US" sz="4000" b="1" dirty="0" err="1">
                <a:highlight>
                  <a:srgbClr val="FFFF00"/>
                </a:highlight>
              </a:rPr>
              <a:t>mesmo</a:t>
            </a:r>
            <a:r>
              <a:rPr lang="en-US" sz="4000" b="1" dirty="0">
                <a:highlight>
                  <a:srgbClr val="FFFF00"/>
                </a:highlight>
              </a:rPr>
              <a:t> </a:t>
            </a:r>
            <a:r>
              <a:rPr lang="en-US" sz="4000" b="1" dirty="0" err="1">
                <a:highlight>
                  <a:srgbClr val="FFFF00"/>
                </a:highlight>
              </a:rPr>
              <a:t>nó</a:t>
            </a:r>
            <a:r>
              <a:rPr lang="en-US" sz="4000" b="1" dirty="0">
                <a:highlight>
                  <a:srgbClr val="FFFF00"/>
                </a:highlight>
              </a:rPr>
              <a:t>?</a:t>
            </a:r>
          </a:p>
          <a:p>
            <a:endParaRPr lang="en-US" sz="2400" b="1" dirty="0" err="1">
              <a:highlight>
                <a:srgbClr val="FFFF00"/>
              </a:highlight>
            </a:endParaRPr>
          </a:p>
          <a:p>
            <a:pPr marL="914400" lvl="1" indent="-457200">
              <a:buFont typeface="+mj-lt"/>
              <a:buAutoNum type="alphaUcPeriod"/>
            </a:pPr>
            <a:r>
              <a:rPr lang="en-US" sz="2400" b="1" dirty="0"/>
              <a:t>Caso de </a:t>
            </a:r>
            <a:r>
              <a:rPr lang="en-US" sz="2400" b="1" dirty="0" err="1"/>
              <a:t>nós</a:t>
            </a:r>
            <a:r>
              <a:rPr lang="en-US" sz="2400" b="1" dirty="0"/>
              <a:t> de CPU com </a:t>
            </a:r>
            <a:r>
              <a:rPr lang="en-US" sz="2400" b="1" dirty="0" err="1"/>
              <a:t>centenas</a:t>
            </a:r>
            <a:r>
              <a:rPr lang="en-US" sz="2400" b="1" dirty="0"/>
              <a:t> de cores.</a:t>
            </a:r>
          </a:p>
          <a:p>
            <a:pPr marL="914400" lvl="1" indent="-457200">
              <a:buFont typeface="+mj-lt"/>
              <a:buAutoNum type="alphaUcPeriod"/>
            </a:pPr>
            <a:endParaRPr lang="en-US" sz="2400" b="1" dirty="0"/>
          </a:p>
          <a:p>
            <a:pPr marL="914400" lvl="1" indent="-457200">
              <a:buFont typeface="+mj-lt"/>
              <a:buAutoNum type="alphaUcPeriod"/>
            </a:pPr>
            <a:r>
              <a:rPr lang="en-US" sz="2400" b="1" dirty="0"/>
              <a:t>Caso de </a:t>
            </a:r>
            <a:r>
              <a:rPr lang="en-US" sz="2400" b="1" dirty="0" err="1"/>
              <a:t>nós</a:t>
            </a:r>
            <a:r>
              <a:rPr lang="en-US" sz="2400" b="1" dirty="0"/>
              <a:t> com GPU, inclusive com </a:t>
            </a:r>
            <a:r>
              <a:rPr lang="en-US" sz="2400" b="1" dirty="0" err="1"/>
              <a:t>múltiplas</a:t>
            </a:r>
            <a:r>
              <a:rPr lang="en-US" sz="2400" b="1" dirty="0"/>
              <a:t> GPUs (e </a:t>
            </a:r>
            <a:r>
              <a:rPr lang="en-US" sz="2400" b="1" dirty="0" err="1"/>
              <a:t>centenas</a:t>
            </a:r>
            <a:r>
              <a:rPr lang="en-US" sz="2400" b="1" dirty="0"/>
              <a:t> de cores CPU).</a:t>
            </a:r>
          </a:p>
          <a:p>
            <a:pPr marL="914400" lvl="1" indent="-457200">
              <a:buFont typeface="+mj-lt"/>
              <a:buAutoNum type="alphaUcPeriod"/>
            </a:pPr>
            <a:endParaRPr lang="en-US" sz="2400" b="1" dirty="0"/>
          </a:p>
          <a:p>
            <a:pPr marL="914400" lvl="1" indent="-457200">
              <a:buFont typeface="+mj-lt"/>
              <a:buAutoNum type="alphaUcPeriod"/>
            </a:pPr>
            <a:r>
              <a:rPr lang="en-US" sz="2400" b="1" dirty="0" err="1"/>
              <a:t>Memória compartilhada ou memória distribuída? </a:t>
            </a:r>
            <a:r>
              <a:rPr lang="en-US" sz="2400" b="1" dirty="0"/>
              <a:t>Híbrido?</a:t>
            </a:r>
          </a:p>
          <a:p>
            <a:pPr marL="914400" lvl="1" indent="-457200">
              <a:buFont typeface="+mj-lt"/>
              <a:buAutoNum type="alphaUcPeriod"/>
            </a:pPr>
            <a:endParaRPr lang="en-US" sz="2400" b="1" dirty="0" err="1"/>
          </a:p>
          <a:p>
            <a:pPr marL="914400" lvl="1" indent="-457200">
              <a:buFont typeface="+mj-lt"/>
              <a:buAutoNum type="alphaUcPeriod"/>
            </a:pPr>
            <a:r>
              <a:rPr lang="en-US" sz="2400" b="1" dirty="0" err="1"/>
              <a:t>Deveríamos pensar em compartilhar (múltiplos jobs) os nós de CPU e híbridos?</a:t>
            </a:r>
          </a:p>
          <a:p>
            <a:pPr marL="914400" lvl="1" indent="-457200">
              <a:buFont typeface="+mj-lt"/>
              <a:buAutoNum type="alphaUcPeriod"/>
            </a:pPr>
            <a:endParaRPr lang="en-US" sz="2400" b="1" dirty="0" err="1"/>
          </a:p>
          <a:p>
            <a:endParaRPr lang="en-US" sz="2400" b="1" dirty="0" err="1"/>
          </a:p>
        </p:txBody>
      </p:sp>
    </p:spTree>
    <p:extLst>
      <p:ext uri="{BB962C8B-B14F-4D97-AF65-F5344CB8AC3E}">
        <p14:creationId xmlns:p14="http://schemas.microsoft.com/office/powerpoint/2010/main" val="3373400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05" r="15805"/>
          <a:stretch/>
        </p:blipFill>
        <p:spPr>
          <a:xfrm>
            <a:off x="6325915" y="1485854"/>
            <a:ext cx="445396" cy="445397"/>
          </a:xfrm>
          <a:prstGeom prst="ellipse">
            <a:avLst/>
          </a:prstGeom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76" t="-4335" r="35316" b="4335"/>
          <a:stretch/>
        </p:blipFill>
        <p:spPr bwMode="auto">
          <a:xfrm>
            <a:off x="6670076" y="1374277"/>
            <a:ext cx="371675" cy="371676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27" r="16727"/>
          <a:stretch/>
        </p:blipFill>
        <p:spPr bwMode="auto">
          <a:xfrm>
            <a:off x="6086838" y="1777226"/>
            <a:ext cx="456270" cy="456272"/>
          </a:xfrm>
          <a:prstGeom prst="ellipse">
            <a:avLst/>
          </a:prstGeom>
          <a:noFill/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159" r="23159"/>
          <a:stretch/>
        </p:blipFill>
        <p:spPr bwMode="auto">
          <a:xfrm>
            <a:off x="7275601" y="1581752"/>
            <a:ext cx="368065" cy="368067"/>
          </a:xfrm>
          <a:prstGeom prst="ellipse">
            <a:avLst/>
          </a:prstGeom>
          <a:noFill/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379" t="7114" r="21379" b="1"/>
          <a:stretch/>
        </p:blipFill>
        <p:spPr>
          <a:xfrm>
            <a:off x="6155326" y="2508390"/>
            <a:ext cx="392483" cy="392484"/>
          </a:xfrm>
          <a:prstGeom prst="ellipse">
            <a:avLst/>
          </a:prstGeom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724" t="6751" r="19724"/>
          <a:stretch/>
        </p:blipFill>
        <p:spPr>
          <a:xfrm>
            <a:off x="7411300" y="1875500"/>
            <a:ext cx="415177" cy="415179"/>
          </a:xfrm>
          <a:prstGeom prst="ellipse">
            <a:avLst/>
          </a:prstGeom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654" t="12751" r="24654"/>
          <a:stretch/>
        </p:blipFill>
        <p:spPr bwMode="auto">
          <a:xfrm>
            <a:off x="7000309" y="1418033"/>
            <a:ext cx="347576" cy="347577"/>
          </a:xfrm>
          <a:prstGeom prst="ellipse">
            <a:avLst/>
          </a:prstGeom>
          <a:noFill/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71" t="17800" r="22771"/>
          <a:stretch/>
        </p:blipFill>
        <p:spPr bwMode="auto">
          <a:xfrm>
            <a:off x="7433134" y="2254554"/>
            <a:ext cx="373389" cy="373390"/>
          </a:xfrm>
          <a:prstGeom prst="ellipse">
            <a:avLst/>
          </a:prstGeom>
          <a:noFill/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071" t="7248" r="24071" b="11038"/>
          <a:stretch/>
        </p:blipFill>
        <p:spPr bwMode="auto">
          <a:xfrm>
            <a:off x="7209105" y="2522529"/>
            <a:ext cx="428857" cy="428858"/>
          </a:xfrm>
          <a:prstGeom prst="ellipse">
            <a:avLst/>
          </a:prstGeom>
          <a:noFill/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/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367" t="4087" r="20367" b="4021"/>
          <a:stretch/>
        </p:blipFill>
        <p:spPr bwMode="auto">
          <a:xfrm>
            <a:off x="6497380" y="2731689"/>
            <a:ext cx="406358" cy="406359"/>
          </a:xfrm>
          <a:prstGeom prst="ellipse">
            <a:avLst/>
          </a:prstGeom>
          <a:noFill/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402" r="19402"/>
          <a:stretch/>
        </p:blipFill>
        <p:spPr bwMode="auto">
          <a:xfrm>
            <a:off x="6906287" y="2717083"/>
            <a:ext cx="419593" cy="419595"/>
          </a:xfrm>
          <a:prstGeom prst="ellipse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t="9242" r="24004" b="12934"/>
          <a:stretch/>
        </p:blipFill>
        <p:spPr bwMode="auto">
          <a:xfrm>
            <a:off x="6041511" y="2213183"/>
            <a:ext cx="355563" cy="355564"/>
          </a:xfrm>
          <a:prstGeom prst="ellipse">
            <a:avLst/>
          </a:prstGeom>
          <a:noFill/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045" r="17045"/>
          <a:stretch/>
        </p:blipFill>
        <p:spPr>
          <a:xfrm>
            <a:off x="6295180" y="2076387"/>
            <a:ext cx="379560" cy="379561"/>
          </a:xfrm>
          <a:prstGeom prst="ellipse">
            <a:avLst/>
          </a:prstGeom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22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17" r="21017"/>
          <a:stretch/>
        </p:blipFill>
        <p:spPr bwMode="auto">
          <a:xfrm>
            <a:off x="6431364" y="2356620"/>
            <a:ext cx="397446" cy="397447"/>
          </a:xfrm>
          <a:prstGeom prst="ellipse">
            <a:avLst/>
          </a:prstGeom>
          <a:noFill/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19" r="18619"/>
          <a:stretch/>
        </p:blipFill>
        <p:spPr>
          <a:xfrm>
            <a:off x="6732513" y="2414130"/>
            <a:ext cx="393711" cy="393712"/>
          </a:xfrm>
          <a:prstGeom prst="ellipse">
            <a:avLst/>
          </a:prstGeom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998" r="18998"/>
          <a:stretch/>
        </p:blipFill>
        <p:spPr>
          <a:xfrm>
            <a:off x="7035695" y="2344517"/>
            <a:ext cx="360115" cy="360116"/>
          </a:xfrm>
          <a:prstGeom prst="ellipse">
            <a:avLst/>
          </a:prstGeom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10" r="27783" b="13450"/>
          <a:stretch/>
        </p:blipFill>
        <p:spPr bwMode="auto">
          <a:xfrm>
            <a:off x="7142455" y="2077733"/>
            <a:ext cx="375808" cy="375809"/>
          </a:xfrm>
          <a:prstGeom prst="ellipse">
            <a:avLst/>
          </a:prstGeom>
          <a:noFill/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948" r="16948"/>
          <a:stretch/>
        </p:blipFill>
        <p:spPr>
          <a:xfrm>
            <a:off x="7132150" y="1812855"/>
            <a:ext cx="344850" cy="344852"/>
          </a:xfrm>
          <a:prstGeom prst="ellipse">
            <a:avLst/>
          </a:prstGeom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1" t="4573" r="32075" b="-4573"/>
          <a:stretch/>
        </p:blipFill>
        <p:spPr bwMode="auto">
          <a:xfrm>
            <a:off x="6849136" y="1684113"/>
            <a:ext cx="392275" cy="392276"/>
          </a:xfrm>
          <a:prstGeom prst="ellipse">
            <a:avLst/>
          </a:prstGeom>
          <a:noFill/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/>
          <p:cNvPicPr>
            <a:picLocks noChangeAspect="1" noChangeArrowheads="1"/>
          </p:cNvPicPr>
          <p:nvPr/>
        </p:nvPicPr>
        <p:blipFill rotWithShape="1"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546" r="16546"/>
          <a:stretch/>
        </p:blipFill>
        <p:spPr bwMode="auto">
          <a:xfrm>
            <a:off x="6525579" y="1726901"/>
            <a:ext cx="396729" cy="396730"/>
          </a:xfrm>
          <a:prstGeom prst="ellipse">
            <a:avLst/>
          </a:prstGeom>
          <a:noFill/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187" r="19187"/>
          <a:stretch/>
        </p:blipFill>
        <p:spPr>
          <a:xfrm>
            <a:off x="6535787" y="2039196"/>
            <a:ext cx="422544" cy="422545"/>
          </a:xfrm>
          <a:prstGeom prst="ellipse">
            <a:avLst/>
          </a:prstGeom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5" r="20275"/>
          <a:stretch/>
        </p:blipFill>
        <p:spPr>
          <a:xfrm>
            <a:off x="6827148" y="2021932"/>
            <a:ext cx="409383" cy="409385"/>
          </a:xfrm>
          <a:prstGeom prst="ellipse">
            <a:avLst/>
          </a:prstGeom>
          <a:effectLst>
            <a:outerShdw blurRad="215900" dist="889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5" name="Retângulo de cantos arredondados 25"/>
          <p:cNvSpPr/>
          <p:nvPr/>
        </p:nvSpPr>
        <p:spPr>
          <a:xfrm>
            <a:off x="6261208" y="3208584"/>
            <a:ext cx="1583794" cy="525177"/>
          </a:xfrm>
          <a:prstGeom prst="roundRect">
            <a:avLst>
              <a:gd name="adj" fmla="val 31014"/>
            </a:avLst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63500" dir="36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anchor="ctr" anchorCtr="0">
            <a:noAutofit/>
          </a:bodyPr>
          <a:lstStyle/>
          <a:p>
            <a:pPr algn="ctr" defTabSz="533347">
              <a:lnSpc>
                <a:spcPct val="95000"/>
              </a:lnSpc>
            </a:pPr>
            <a:r>
              <a:rPr lang="pt-BR" sz="1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Soluções para a Indústria</a:t>
            </a:r>
          </a:p>
        </p:txBody>
      </p:sp>
      <p:pic>
        <p:nvPicPr>
          <p:cNvPr id="26" name="Imagem 25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90180" y="4793374"/>
            <a:ext cx="1259836" cy="1259836"/>
          </a:xfrm>
          <a:prstGeom prst="round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7" name="Retângulo de cantos arredondados 27"/>
          <p:cNvSpPr/>
          <p:nvPr/>
        </p:nvSpPr>
        <p:spPr>
          <a:xfrm>
            <a:off x="4528201" y="6027882"/>
            <a:ext cx="1583794" cy="674144"/>
          </a:xfrm>
          <a:prstGeom prst="roundRect">
            <a:avLst>
              <a:gd name="adj" fmla="val 31014"/>
            </a:avLst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63500" dir="36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anchor="ctr" anchorCtr="0">
            <a:noAutofit/>
          </a:bodyPr>
          <a:lstStyle/>
          <a:p>
            <a:pPr algn="ctr" defTabSz="533347">
              <a:lnSpc>
                <a:spcPct val="95000"/>
              </a:lnSpc>
            </a:pPr>
            <a:r>
              <a:rPr lang="pt-BR" sz="1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Modelagem Computacional e Numérica</a:t>
            </a:r>
          </a:p>
        </p:txBody>
      </p:sp>
      <p:sp>
        <p:nvSpPr>
          <p:cNvPr id="29" name="Seta para a direita 30"/>
          <p:cNvSpPr/>
          <p:nvPr/>
        </p:nvSpPr>
        <p:spPr>
          <a:xfrm rot="1328176">
            <a:off x="4661341" y="739363"/>
            <a:ext cx="1182049" cy="464491"/>
          </a:xfrm>
          <a:prstGeom prst="rightArrow">
            <a:avLst/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27000" dir="3600000" rotWithShape="0">
              <a:srgbClr val="000000">
                <a:alpha val="44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spcAft>
                <a:spcPct val="35000"/>
              </a:spcAft>
            </a:pPr>
            <a:r>
              <a:rPr lang="pt-BR" sz="11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Mecânica</a:t>
            </a:r>
            <a:endParaRPr lang="en-US" sz="11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Seta para a direita 31"/>
          <p:cNvSpPr/>
          <p:nvPr/>
        </p:nvSpPr>
        <p:spPr>
          <a:xfrm rot="968791">
            <a:off x="4511285" y="1264971"/>
            <a:ext cx="1182049" cy="464491"/>
          </a:xfrm>
          <a:prstGeom prst="rightArrow">
            <a:avLst/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27000" dir="3600000" rotWithShape="0">
              <a:srgbClr val="000000">
                <a:alpha val="44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spcAft>
                <a:spcPct val="35000"/>
              </a:spcAft>
            </a:pPr>
            <a:r>
              <a:rPr lang="pt-BR" sz="11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Química</a:t>
            </a:r>
            <a:endParaRPr lang="en-US" sz="11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Seta para a direita 32"/>
          <p:cNvSpPr/>
          <p:nvPr/>
        </p:nvSpPr>
        <p:spPr>
          <a:xfrm rot="501319">
            <a:off x="4371104" y="1800126"/>
            <a:ext cx="1182049" cy="464491"/>
          </a:xfrm>
          <a:prstGeom prst="rightArrow">
            <a:avLst/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27000" dir="3600000" rotWithShape="0">
              <a:srgbClr val="000000">
                <a:alpha val="44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spcAft>
                <a:spcPct val="35000"/>
              </a:spcAft>
            </a:pPr>
            <a:r>
              <a:rPr lang="pt-BR" sz="11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Mineração</a:t>
            </a:r>
            <a:endParaRPr lang="en-US" sz="11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Seta para a direita 33"/>
          <p:cNvSpPr/>
          <p:nvPr/>
        </p:nvSpPr>
        <p:spPr>
          <a:xfrm rot="20998929">
            <a:off x="4386046" y="2443788"/>
            <a:ext cx="1182049" cy="464491"/>
          </a:xfrm>
          <a:prstGeom prst="rightArrow">
            <a:avLst/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27000" dir="3600000" rotWithShape="0">
              <a:srgbClr val="000000">
                <a:alpha val="44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spcAft>
                <a:spcPct val="35000"/>
              </a:spcAft>
            </a:pPr>
            <a:r>
              <a:rPr lang="pt-BR" sz="11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Óleo &amp; Gás</a:t>
            </a:r>
            <a:endParaRPr lang="en-US" sz="11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Seta para a direita 34"/>
          <p:cNvSpPr/>
          <p:nvPr/>
        </p:nvSpPr>
        <p:spPr>
          <a:xfrm rot="19902208">
            <a:off x="4546534" y="3040054"/>
            <a:ext cx="1182049" cy="464491"/>
          </a:xfrm>
          <a:prstGeom prst="rightArrow">
            <a:avLst/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27000" dir="3600000" rotWithShape="0">
              <a:srgbClr val="000000">
                <a:alpha val="44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spcAft>
                <a:spcPct val="35000"/>
              </a:spcAft>
            </a:pPr>
            <a:r>
              <a:rPr lang="pt-BR" sz="11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Energia</a:t>
            </a:r>
            <a:endParaRPr lang="en-US" sz="11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Seta para a direita 35"/>
          <p:cNvSpPr/>
          <p:nvPr/>
        </p:nvSpPr>
        <p:spPr>
          <a:xfrm rot="19304410">
            <a:off x="4964542" y="3477475"/>
            <a:ext cx="1182049" cy="668489"/>
          </a:xfrm>
          <a:prstGeom prst="rightArrow">
            <a:avLst/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27000" dir="3600000" rotWithShape="0">
              <a:srgbClr val="000000">
                <a:alpha val="44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lnSpc>
                <a:spcPct val="80000"/>
              </a:lnSpc>
            </a:pPr>
            <a:r>
              <a:rPr lang="pt-BR" sz="11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Outros Problemas</a:t>
            </a:r>
            <a:endParaRPr lang="en-US" sz="11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Seta para a direita 39"/>
          <p:cNvSpPr/>
          <p:nvPr/>
        </p:nvSpPr>
        <p:spPr>
          <a:xfrm>
            <a:off x="3332961" y="5256571"/>
            <a:ext cx="1228749" cy="948644"/>
          </a:xfrm>
          <a:prstGeom prst="rightArrow">
            <a:avLst/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01600" dir="36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lnSpc>
                <a:spcPct val="70000"/>
              </a:lnSpc>
            </a:pPr>
            <a:r>
              <a:rPr lang="pt-BR" sz="13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Novos Modelos</a:t>
            </a:r>
            <a:endParaRPr lang="en-US" sz="13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3575"/>
          <a:stretch/>
        </p:blipFill>
        <p:spPr>
          <a:xfrm>
            <a:off x="2039963" y="4964127"/>
            <a:ext cx="1296060" cy="1295831"/>
          </a:xfrm>
          <a:prstGeom prst="rect">
            <a:avLst/>
          </a:prstGeom>
          <a:ln>
            <a:noFill/>
          </a:ln>
          <a:effectLst>
            <a:outerShdw blurRad="228600" dist="101600" dir="2700000" algn="tl" rotWithShape="0">
              <a:srgbClr val="333333">
                <a:alpha val="45000"/>
              </a:srgbClr>
            </a:outerShdw>
          </a:effectLst>
        </p:spPr>
      </p:pic>
      <p:sp>
        <p:nvSpPr>
          <p:cNvPr id="40" name="Retângulo de cantos arredondados 41"/>
          <p:cNvSpPr/>
          <p:nvPr/>
        </p:nvSpPr>
        <p:spPr>
          <a:xfrm>
            <a:off x="2130063" y="6149637"/>
            <a:ext cx="1115855" cy="359953"/>
          </a:xfrm>
          <a:prstGeom prst="roundRect">
            <a:avLst>
              <a:gd name="adj" fmla="val 31014"/>
            </a:avLst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63500" dir="36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anchor="ctr" anchorCtr="0">
            <a:noAutofit/>
          </a:bodyPr>
          <a:lstStyle/>
          <a:p>
            <a:pPr algn="ctr" defTabSz="533347">
              <a:lnSpc>
                <a:spcPct val="95000"/>
              </a:lnSpc>
            </a:pPr>
            <a:r>
              <a:rPr lang="pt-BR" sz="1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Pesquisa</a:t>
            </a:r>
          </a:p>
        </p:txBody>
      </p:sp>
      <p:sp>
        <p:nvSpPr>
          <p:cNvPr id="41" name="Seta dobrada 20"/>
          <p:cNvSpPr/>
          <p:nvPr/>
        </p:nvSpPr>
        <p:spPr>
          <a:xfrm rot="17132042">
            <a:off x="6486424" y="4078379"/>
            <a:ext cx="560687" cy="473683"/>
          </a:xfrm>
          <a:custGeom>
            <a:avLst/>
            <a:gdLst>
              <a:gd name="connsiteX0" fmla="*/ 0 w 567904"/>
              <a:gd name="connsiteY0" fmla="*/ 517480 h 517480"/>
              <a:gd name="connsiteX1" fmla="*/ 0 w 567904"/>
              <a:gd name="connsiteY1" fmla="*/ 473745 h 517480"/>
              <a:gd name="connsiteX2" fmla="*/ 383577 w 567904"/>
              <a:gd name="connsiteY2" fmla="*/ 90168 h 517480"/>
              <a:gd name="connsiteX3" fmla="*/ 411708 w 567904"/>
              <a:gd name="connsiteY3" fmla="*/ 90168 h 517480"/>
              <a:gd name="connsiteX4" fmla="*/ 411708 w 567904"/>
              <a:gd name="connsiteY4" fmla="*/ 0 h 517480"/>
              <a:gd name="connsiteX5" fmla="*/ 567904 w 567904"/>
              <a:gd name="connsiteY5" fmla="*/ 170950 h 517480"/>
              <a:gd name="connsiteX6" fmla="*/ 411708 w 567904"/>
              <a:gd name="connsiteY6" fmla="*/ 341899 h 517480"/>
              <a:gd name="connsiteX7" fmla="*/ 411708 w 567904"/>
              <a:gd name="connsiteY7" fmla="*/ 251731 h 517480"/>
              <a:gd name="connsiteX8" fmla="*/ 383577 w 567904"/>
              <a:gd name="connsiteY8" fmla="*/ 251731 h 517480"/>
              <a:gd name="connsiteX9" fmla="*/ 161563 w 567904"/>
              <a:gd name="connsiteY9" fmla="*/ 473745 h 517480"/>
              <a:gd name="connsiteX10" fmla="*/ 161562 w 567904"/>
              <a:gd name="connsiteY10" fmla="*/ 517480 h 517480"/>
              <a:gd name="connsiteX11" fmla="*/ 0 w 567904"/>
              <a:gd name="connsiteY11" fmla="*/ 517480 h 517480"/>
              <a:gd name="connsiteX0" fmla="*/ 161562 w 567904"/>
              <a:gd name="connsiteY0" fmla="*/ 517480 h 517480"/>
              <a:gd name="connsiteX1" fmla="*/ 0 w 567904"/>
              <a:gd name="connsiteY1" fmla="*/ 473745 h 517480"/>
              <a:gd name="connsiteX2" fmla="*/ 383577 w 567904"/>
              <a:gd name="connsiteY2" fmla="*/ 90168 h 517480"/>
              <a:gd name="connsiteX3" fmla="*/ 411708 w 567904"/>
              <a:gd name="connsiteY3" fmla="*/ 90168 h 517480"/>
              <a:gd name="connsiteX4" fmla="*/ 411708 w 567904"/>
              <a:gd name="connsiteY4" fmla="*/ 0 h 517480"/>
              <a:gd name="connsiteX5" fmla="*/ 567904 w 567904"/>
              <a:gd name="connsiteY5" fmla="*/ 170950 h 517480"/>
              <a:gd name="connsiteX6" fmla="*/ 411708 w 567904"/>
              <a:gd name="connsiteY6" fmla="*/ 341899 h 517480"/>
              <a:gd name="connsiteX7" fmla="*/ 411708 w 567904"/>
              <a:gd name="connsiteY7" fmla="*/ 251731 h 517480"/>
              <a:gd name="connsiteX8" fmla="*/ 383577 w 567904"/>
              <a:gd name="connsiteY8" fmla="*/ 251731 h 517480"/>
              <a:gd name="connsiteX9" fmla="*/ 161563 w 567904"/>
              <a:gd name="connsiteY9" fmla="*/ 473745 h 517480"/>
              <a:gd name="connsiteX10" fmla="*/ 161562 w 567904"/>
              <a:gd name="connsiteY10" fmla="*/ 517480 h 517480"/>
              <a:gd name="connsiteX0" fmla="*/ 167890 w 574231"/>
              <a:gd name="connsiteY0" fmla="*/ 473745 h 512245"/>
              <a:gd name="connsiteX1" fmla="*/ 6327 w 574231"/>
              <a:gd name="connsiteY1" fmla="*/ 473745 h 512245"/>
              <a:gd name="connsiteX2" fmla="*/ 389904 w 574231"/>
              <a:gd name="connsiteY2" fmla="*/ 90168 h 512245"/>
              <a:gd name="connsiteX3" fmla="*/ 418035 w 574231"/>
              <a:gd name="connsiteY3" fmla="*/ 90168 h 512245"/>
              <a:gd name="connsiteX4" fmla="*/ 418035 w 574231"/>
              <a:gd name="connsiteY4" fmla="*/ 0 h 512245"/>
              <a:gd name="connsiteX5" fmla="*/ 574231 w 574231"/>
              <a:gd name="connsiteY5" fmla="*/ 170950 h 512245"/>
              <a:gd name="connsiteX6" fmla="*/ 418035 w 574231"/>
              <a:gd name="connsiteY6" fmla="*/ 341899 h 512245"/>
              <a:gd name="connsiteX7" fmla="*/ 418035 w 574231"/>
              <a:gd name="connsiteY7" fmla="*/ 251731 h 512245"/>
              <a:gd name="connsiteX8" fmla="*/ 389904 w 574231"/>
              <a:gd name="connsiteY8" fmla="*/ 251731 h 512245"/>
              <a:gd name="connsiteX9" fmla="*/ 167890 w 574231"/>
              <a:gd name="connsiteY9" fmla="*/ 473745 h 512245"/>
              <a:gd name="connsiteX0" fmla="*/ 161563 w 567904"/>
              <a:gd name="connsiteY0" fmla="*/ 473745 h 473745"/>
              <a:gd name="connsiteX1" fmla="*/ 0 w 567904"/>
              <a:gd name="connsiteY1" fmla="*/ 473745 h 473745"/>
              <a:gd name="connsiteX2" fmla="*/ 383577 w 567904"/>
              <a:gd name="connsiteY2" fmla="*/ 90168 h 473745"/>
              <a:gd name="connsiteX3" fmla="*/ 411708 w 567904"/>
              <a:gd name="connsiteY3" fmla="*/ 90168 h 473745"/>
              <a:gd name="connsiteX4" fmla="*/ 411708 w 567904"/>
              <a:gd name="connsiteY4" fmla="*/ 0 h 473745"/>
              <a:gd name="connsiteX5" fmla="*/ 567904 w 567904"/>
              <a:gd name="connsiteY5" fmla="*/ 170950 h 473745"/>
              <a:gd name="connsiteX6" fmla="*/ 411708 w 567904"/>
              <a:gd name="connsiteY6" fmla="*/ 341899 h 473745"/>
              <a:gd name="connsiteX7" fmla="*/ 411708 w 567904"/>
              <a:gd name="connsiteY7" fmla="*/ 251731 h 473745"/>
              <a:gd name="connsiteX8" fmla="*/ 383577 w 567904"/>
              <a:gd name="connsiteY8" fmla="*/ 251731 h 473745"/>
              <a:gd name="connsiteX9" fmla="*/ 161563 w 567904"/>
              <a:gd name="connsiteY9" fmla="*/ 473745 h 473745"/>
              <a:gd name="connsiteX0" fmla="*/ 154419 w 560760"/>
              <a:gd name="connsiteY0" fmla="*/ 473745 h 473745"/>
              <a:gd name="connsiteX1" fmla="*/ 0 w 560760"/>
              <a:gd name="connsiteY1" fmla="*/ 445358 h 473745"/>
              <a:gd name="connsiteX2" fmla="*/ 376433 w 560760"/>
              <a:gd name="connsiteY2" fmla="*/ 90168 h 473745"/>
              <a:gd name="connsiteX3" fmla="*/ 404564 w 560760"/>
              <a:gd name="connsiteY3" fmla="*/ 90168 h 473745"/>
              <a:gd name="connsiteX4" fmla="*/ 404564 w 560760"/>
              <a:gd name="connsiteY4" fmla="*/ 0 h 473745"/>
              <a:gd name="connsiteX5" fmla="*/ 560760 w 560760"/>
              <a:gd name="connsiteY5" fmla="*/ 170950 h 473745"/>
              <a:gd name="connsiteX6" fmla="*/ 404564 w 560760"/>
              <a:gd name="connsiteY6" fmla="*/ 341899 h 473745"/>
              <a:gd name="connsiteX7" fmla="*/ 404564 w 560760"/>
              <a:gd name="connsiteY7" fmla="*/ 251731 h 473745"/>
              <a:gd name="connsiteX8" fmla="*/ 376433 w 560760"/>
              <a:gd name="connsiteY8" fmla="*/ 251731 h 473745"/>
              <a:gd name="connsiteX9" fmla="*/ 154419 w 560760"/>
              <a:gd name="connsiteY9" fmla="*/ 473745 h 47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0760" h="473745">
                <a:moveTo>
                  <a:pt x="154419" y="473745"/>
                </a:moveTo>
                <a:lnTo>
                  <a:pt x="0" y="445358"/>
                </a:lnTo>
                <a:cubicBezTo>
                  <a:pt x="0" y="233514"/>
                  <a:pt x="164589" y="90168"/>
                  <a:pt x="376433" y="90168"/>
                </a:cubicBezTo>
                <a:lnTo>
                  <a:pt x="404564" y="90168"/>
                </a:lnTo>
                <a:lnTo>
                  <a:pt x="404564" y="0"/>
                </a:lnTo>
                <a:lnTo>
                  <a:pt x="560760" y="170950"/>
                </a:lnTo>
                <a:lnTo>
                  <a:pt x="404564" y="341899"/>
                </a:lnTo>
                <a:lnTo>
                  <a:pt x="404564" y="251731"/>
                </a:lnTo>
                <a:lnTo>
                  <a:pt x="376433" y="251731"/>
                </a:lnTo>
                <a:cubicBezTo>
                  <a:pt x="253818" y="251731"/>
                  <a:pt x="154419" y="351130"/>
                  <a:pt x="154419" y="473745"/>
                </a:cubicBezTo>
                <a:close/>
              </a:path>
            </a:pathLst>
          </a:cu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01600" dir="3600000" rotWithShape="0">
              <a:srgbClr val="000000">
                <a:alpha val="44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spcAft>
                <a:spcPct val="35000"/>
              </a:spcAft>
            </a:pPr>
            <a:endParaRPr lang="en-US" sz="14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Seta dobrada 20"/>
          <p:cNvSpPr/>
          <p:nvPr/>
        </p:nvSpPr>
        <p:spPr>
          <a:xfrm rot="17132042" flipH="1" flipV="1">
            <a:off x="7194235" y="3902862"/>
            <a:ext cx="560687" cy="473683"/>
          </a:xfrm>
          <a:custGeom>
            <a:avLst/>
            <a:gdLst>
              <a:gd name="connsiteX0" fmla="*/ 0 w 567904"/>
              <a:gd name="connsiteY0" fmla="*/ 517480 h 517480"/>
              <a:gd name="connsiteX1" fmla="*/ 0 w 567904"/>
              <a:gd name="connsiteY1" fmla="*/ 473745 h 517480"/>
              <a:gd name="connsiteX2" fmla="*/ 383577 w 567904"/>
              <a:gd name="connsiteY2" fmla="*/ 90168 h 517480"/>
              <a:gd name="connsiteX3" fmla="*/ 411708 w 567904"/>
              <a:gd name="connsiteY3" fmla="*/ 90168 h 517480"/>
              <a:gd name="connsiteX4" fmla="*/ 411708 w 567904"/>
              <a:gd name="connsiteY4" fmla="*/ 0 h 517480"/>
              <a:gd name="connsiteX5" fmla="*/ 567904 w 567904"/>
              <a:gd name="connsiteY5" fmla="*/ 170950 h 517480"/>
              <a:gd name="connsiteX6" fmla="*/ 411708 w 567904"/>
              <a:gd name="connsiteY6" fmla="*/ 341899 h 517480"/>
              <a:gd name="connsiteX7" fmla="*/ 411708 w 567904"/>
              <a:gd name="connsiteY7" fmla="*/ 251731 h 517480"/>
              <a:gd name="connsiteX8" fmla="*/ 383577 w 567904"/>
              <a:gd name="connsiteY8" fmla="*/ 251731 h 517480"/>
              <a:gd name="connsiteX9" fmla="*/ 161563 w 567904"/>
              <a:gd name="connsiteY9" fmla="*/ 473745 h 517480"/>
              <a:gd name="connsiteX10" fmla="*/ 161562 w 567904"/>
              <a:gd name="connsiteY10" fmla="*/ 517480 h 517480"/>
              <a:gd name="connsiteX11" fmla="*/ 0 w 567904"/>
              <a:gd name="connsiteY11" fmla="*/ 517480 h 517480"/>
              <a:gd name="connsiteX0" fmla="*/ 161562 w 567904"/>
              <a:gd name="connsiteY0" fmla="*/ 517480 h 517480"/>
              <a:gd name="connsiteX1" fmla="*/ 0 w 567904"/>
              <a:gd name="connsiteY1" fmla="*/ 473745 h 517480"/>
              <a:gd name="connsiteX2" fmla="*/ 383577 w 567904"/>
              <a:gd name="connsiteY2" fmla="*/ 90168 h 517480"/>
              <a:gd name="connsiteX3" fmla="*/ 411708 w 567904"/>
              <a:gd name="connsiteY3" fmla="*/ 90168 h 517480"/>
              <a:gd name="connsiteX4" fmla="*/ 411708 w 567904"/>
              <a:gd name="connsiteY4" fmla="*/ 0 h 517480"/>
              <a:gd name="connsiteX5" fmla="*/ 567904 w 567904"/>
              <a:gd name="connsiteY5" fmla="*/ 170950 h 517480"/>
              <a:gd name="connsiteX6" fmla="*/ 411708 w 567904"/>
              <a:gd name="connsiteY6" fmla="*/ 341899 h 517480"/>
              <a:gd name="connsiteX7" fmla="*/ 411708 w 567904"/>
              <a:gd name="connsiteY7" fmla="*/ 251731 h 517480"/>
              <a:gd name="connsiteX8" fmla="*/ 383577 w 567904"/>
              <a:gd name="connsiteY8" fmla="*/ 251731 h 517480"/>
              <a:gd name="connsiteX9" fmla="*/ 161563 w 567904"/>
              <a:gd name="connsiteY9" fmla="*/ 473745 h 517480"/>
              <a:gd name="connsiteX10" fmla="*/ 161562 w 567904"/>
              <a:gd name="connsiteY10" fmla="*/ 517480 h 517480"/>
              <a:gd name="connsiteX0" fmla="*/ 167890 w 574231"/>
              <a:gd name="connsiteY0" fmla="*/ 473745 h 512245"/>
              <a:gd name="connsiteX1" fmla="*/ 6327 w 574231"/>
              <a:gd name="connsiteY1" fmla="*/ 473745 h 512245"/>
              <a:gd name="connsiteX2" fmla="*/ 389904 w 574231"/>
              <a:gd name="connsiteY2" fmla="*/ 90168 h 512245"/>
              <a:gd name="connsiteX3" fmla="*/ 418035 w 574231"/>
              <a:gd name="connsiteY3" fmla="*/ 90168 h 512245"/>
              <a:gd name="connsiteX4" fmla="*/ 418035 w 574231"/>
              <a:gd name="connsiteY4" fmla="*/ 0 h 512245"/>
              <a:gd name="connsiteX5" fmla="*/ 574231 w 574231"/>
              <a:gd name="connsiteY5" fmla="*/ 170950 h 512245"/>
              <a:gd name="connsiteX6" fmla="*/ 418035 w 574231"/>
              <a:gd name="connsiteY6" fmla="*/ 341899 h 512245"/>
              <a:gd name="connsiteX7" fmla="*/ 418035 w 574231"/>
              <a:gd name="connsiteY7" fmla="*/ 251731 h 512245"/>
              <a:gd name="connsiteX8" fmla="*/ 389904 w 574231"/>
              <a:gd name="connsiteY8" fmla="*/ 251731 h 512245"/>
              <a:gd name="connsiteX9" fmla="*/ 167890 w 574231"/>
              <a:gd name="connsiteY9" fmla="*/ 473745 h 512245"/>
              <a:gd name="connsiteX0" fmla="*/ 161563 w 567904"/>
              <a:gd name="connsiteY0" fmla="*/ 473745 h 473745"/>
              <a:gd name="connsiteX1" fmla="*/ 0 w 567904"/>
              <a:gd name="connsiteY1" fmla="*/ 473745 h 473745"/>
              <a:gd name="connsiteX2" fmla="*/ 383577 w 567904"/>
              <a:gd name="connsiteY2" fmla="*/ 90168 h 473745"/>
              <a:gd name="connsiteX3" fmla="*/ 411708 w 567904"/>
              <a:gd name="connsiteY3" fmla="*/ 90168 h 473745"/>
              <a:gd name="connsiteX4" fmla="*/ 411708 w 567904"/>
              <a:gd name="connsiteY4" fmla="*/ 0 h 473745"/>
              <a:gd name="connsiteX5" fmla="*/ 567904 w 567904"/>
              <a:gd name="connsiteY5" fmla="*/ 170950 h 473745"/>
              <a:gd name="connsiteX6" fmla="*/ 411708 w 567904"/>
              <a:gd name="connsiteY6" fmla="*/ 341899 h 473745"/>
              <a:gd name="connsiteX7" fmla="*/ 411708 w 567904"/>
              <a:gd name="connsiteY7" fmla="*/ 251731 h 473745"/>
              <a:gd name="connsiteX8" fmla="*/ 383577 w 567904"/>
              <a:gd name="connsiteY8" fmla="*/ 251731 h 473745"/>
              <a:gd name="connsiteX9" fmla="*/ 161563 w 567904"/>
              <a:gd name="connsiteY9" fmla="*/ 473745 h 473745"/>
              <a:gd name="connsiteX0" fmla="*/ 154419 w 560760"/>
              <a:gd name="connsiteY0" fmla="*/ 473745 h 473745"/>
              <a:gd name="connsiteX1" fmla="*/ 0 w 560760"/>
              <a:gd name="connsiteY1" fmla="*/ 445358 h 473745"/>
              <a:gd name="connsiteX2" fmla="*/ 376433 w 560760"/>
              <a:gd name="connsiteY2" fmla="*/ 90168 h 473745"/>
              <a:gd name="connsiteX3" fmla="*/ 404564 w 560760"/>
              <a:gd name="connsiteY3" fmla="*/ 90168 h 473745"/>
              <a:gd name="connsiteX4" fmla="*/ 404564 w 560760"/>
              <a:gd name="connsiteY4" fmla="*/ 0 h 473745"/>
              <a:gd name="connsiteX5" fmla="*/ 560760 w 560760"/>
              <a:gd name="connsiteY5" fmla="*/ 170950 h 473745"/>
              <a:gd name="connsiteX6" fmla="*/ 404564 w 560760"/>
              <a:gd name="connsiteY6" fmla="*/ 341899 h 473745"/>
              <a:gd name="connsiteX7" fmla="*/ 404564 w 560760"/>
              <a:gd name="connsiteY7" fmla="*/ 251731 h 473745"/>
              <a:gd name="connsiteX8" fmla="*/ 376433 w 560760"/>
              <a:gd name="connsiteY8" fmla="*/ 251731 h 473745"/>
              <a:gd name="connsiteX9" fmla="*/ 154419 w 560760"/>
              <a:gd name="connsiteY9" fmla="*/ 473745 h 47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0760" h="473745">
                <a:moveTo>
                  <a:pt x="154419" y="473745"/>
                </a:moveTo>
                <a:lnTo>
                  <a:pt x="0" y="445358"/>
                </a:lnTo>
                <a:cubicBezTo>
                  <a:pt x="0" y="233514"/>
                  <a:pt x="164589" y="90168"/>
                  <a:pt x="376433" y="90168"/>
                </a:cubicBezTo>
                <a:lnTo>
                  <a:pt x="404564" y="90168"/>
                </a:lnTo>
                <a:lnTo>
                  <a:pt x="404564" y="0"/>
                </a:lnTo>
                <a:lnTo>
                  <a:pt x="560760" y="170950"/>
                </a:lnTo>
                <a:lnTo>
                  <a:pt x="404564" y="341899"/>
                </a:lnTo>
                <a:lnTo>
                  <a:pt x="404564" y="251731"/>
                </a:lnTo>
                <a:lnTo>
                  <a:pt x="376433" y="251731"/>
                </a:lnTo>
                <a:cubicBezTo>
                  <a:pt x="253818" y="251731"/>
                  <a:pt x="154419" y="351130"/>
                  <a:pt x="154419" y="473745"/>
                </a:cubicBezTo>
                <a:close/>
              </a:path>
            </a:pathLst>
          </a:cu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01600" dir="3600000" rotWithShape="0">
              <a:srgbClr val="000000">
                <a:alpha val="44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spcAft>
                <a:spcPct val="35000"/>
              </a:spcAft>
            </a:pPr>
            <a:endParaRPr lang="en-US" sz="14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Divisa 44"/>
          <p:cNvSpPr>
            <a:spLocks noChangeAspect="1"/>
          </p:cNvSpPr>
          <p:nvPr/>
        </p:nvSpPr>
        <p:spPr>
          <a:xfrm>
            <a:off x="5991140" y="5074691"/>
            <a:ext cx="442638" cy="575925"/>
          </a:xfrm>
          <a:prstGeom prst="chevron">
            <a:avLst/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01600" dir="3600000" rotWithShape="0">
              <a:srgbClr val="000000">
                <a:alpha val="44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spcAft>
                <a:spcPct val="35000"/>
              </a:spcAft>
            </a:pPr>
            <a:endParaRPr lang="en-US" sz="14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Seta dobrada 20"/>
          <p:cNvSpPr>
            <a:spLocks noChangeAspect="1"/>
          </p:cNvSpPr>
          <p:nvPr/>
        </p:nvSpPr>
        <p:spPr>
          <a:xfrm rot="12567649">
            <a:off x="8253934" y="5311126"/>
            <a:ext cx="511281" cy="431944"/>
          </a:xfrm>
          <a:custGeom>
            <a:avLst/>
            <a:gdLst>
              <a:gd name="connsiteX0" fmla="*/ 0 w 567904"/>
              <a:gd name="connsiteY0" fmla="*/ 517480 h 517480"/>
              <a:gd name="connsiteX1" fmla="*/ 0 w 567904"/>
              <a:gd name="connsiteY1" fmla="*/ 473745 h 517480"/>
              <a:gd name="connsiteX2" fmla="*/ 383577 w 567904"/>
              <a:gd name="connsiteY2" fmla="*/ 90168 h 517480"/>
              <a:gd name="connsiteX3" fmla="*/ 411708 w 567904"/>
              <a:gd name="connsiteY3" fmla="*/ 90168 h 517480"/>
              <a:gd name="connsiteX4" fmla="*/ 411708 w 567904"/>
              <a:gd name="connsiteY4" fmla="*/ 0 h 517480"/>
              <a:gd name="connsiteX5" fmla="*/ 567904 w 567904"/>
              <a:gd name="connsiteY5" fmla="*/ 170950 h 517480"/>
              <a:gd name="connsiteX6" fmla="*/ 411708 w 567904"/>
              <a:gd name="connsiteY6" fmla="*/ 341899 h 517480"/>
              <a:gd name="connsiteX7" fmla="*/ 411708 w 567904"/>
              <a:gd name="connsiteY7" fmla="*/ 251731 h 517480"/>
              <a:gd name="connsiteX8" fmla="*/ 383577 w 567904"/>
              <a:gd name="connsiteY8" fmla="*/ 251731 h 517480"/>
              <a:gd name="connsiteX9" fmla="*/ 161563 w 567904"/>
              <a:gd name="connsiteY9" fmla="*/ 473745 h 517480"/>
              <a:gd name="connsiteX10" fmla="*/ 161562 w 567904"/>
              <a:gd name="connsiteY10" fmla="*/ 517480 h 517480"/>
              <a:gd name="connsiteX11" fmla="*/ 0 w 567904"/>
              <a:gd name="connsiteY11" fmla="*/ 517480 h 517480"/>
              <a:gd name="connsiteX0" fmla="*/ 161562 w 567904"/>
              <a:gd name="connsiteY0" fmla="*/ 517480 h 517480"/>
              <a:gd name="connsiteX1" fmla="*/ 0 w 567904"/>
              <a:gd name="connsiteY1" fmla="*/ 473745 h 517480"/>
              <a:gd name="connsiteX2" fmla="*/ 383577 w 567904"/>
              <a:gd name="connsiteY2" fmla="*/ 90168 h 517480"/>
              <a:gd name="connsiteX3" fmla="*/ 411708 w 567904"/>
              <a:gd name="connsiteY3" fmla="*/ 90168 h 517480"/>
              <a:gd name="connsiteX4" fmla="*/ 411708 w 567904"/>
              <a:gd name="connsiteY4" fmla="*/ 0 h 517480"/>
              <a:gd name="connsiteX5" fmla="*/ 567904 w 567904"/>
              <a:gd name="connsiteY5" fmla="*/ 170950 h 517480"/>
              <a:gd name="connsiteX6" fmla="*/ 411708 w 567904"/>
              <a:gd name="connsiteY6" fmla="*/ 341899 h 517480"/>
              <a:gd name="connsiteX7" fmla="*/ 411708 w 567904"/>
              <a:gd name="connsiteY7" fmla="*/ 251731 h 517480"/>
              <a:gd name="connsiteX8" fmla="*/ 383577 w 567904"/>
              <a:gd name="connsiteY8" fmla="*/ 251731 h 517480"/>
              <a:gd name="connsiteX9" fmla="*/ 161563 w 567904"/>
              <a:gd name="connsiteY9" fmla="*/ 473745 h 517480"/>
              <a:gd name="connsiteX10" fmla="*/ 161562 w 567904"/>
              <a:gd name="connsiteY10" fmla="*/ 517480 h 517480"/>
              <a:gd name="connsiteX0" fmla="*/ 167890 w 574231"/>
              <a:gd name="connsiteY0" fmla="*/ 473745 h 512245"/>
              <a:gd name="connsiteX1" fmla="*/ 6327 w 574231"/>
              <a:gd name="connsiteY1" fmla="*/ 473745 h 512245"/>
              <a:gd name="connsiteX2" fmla="*/ 389904 w 574231"/>
              <a:gd name="connsiteY2" fmla="*/ 90168 h 512245"/>
              <a:gd name="connsiteX3" fmla="*/ 418035 w 574231"/>
              <a:gd name="connsiteY3" fmla="*/ 90168 h 512245"/>
              <a:gd name="connsiteX4" fmla="*/ 418035 w 574231"/>
              <a:gd name="connsiteY4" fmla="*/ 0 h 512245"/>
              <a:gd name="connsiteX5" fmla="*/ 574231 w 574231"/>
              <a:gd name="connsiteY5" fmla="*/ 170950 h 512245"/>
              <a:gd name="connsiteX6" fmla="*/ 418035 w 574231"/>
              <a:gd name="connsiteY6" fmla="*/ 341899 h 512245"/>
              <a:gd name="connsiteX7" fmla="*/ 418035 w 574231"/>
              <a:gd name="connsiteY7" fmla="*/ 251731 h 512245"/>
              <a:gd name="connsiteX8" fmla="*/ 389904 w 574231"/>
              <a:gd name="connsiteY8" fmla="*/ 251731 h 512245"/>
              <a:gd name="connsiteX9" fmla="*/ 167890 w 574231"/>
              <a:gd name="connsiteY9" fmla="*/ 473745 h 512245"/>
              <a:gd name="connsiteX0" fmla="*/ 161563 w 567904"/>
              <a:gd name="connsiteY0" fmla="*/ 473745 h 473745"/>
              <a:gd name="connsiteX1" fmla="*/ 0 w 567904"/>
              <a:gd name="connsiteY1" fmla="*/ 473745 h 473745"/>
              <a:gd name="connsiteX2" fmla="*/ 383577 w 567904"/>
              <a:gd name="connsiteY2" fmla="*/ 90168 h 473745"/>
              <a:gd name="connsiteX3" fmla="*/ 411708 w 567904"/>
              <a:gd name="connsiteY3" fmla="*/ 90168 h 473745"/>
              <a:gd name="connsiteX4" fmla="*/ 411708 w 567904"/>
              <a:gd name="connsiteY4" fmla="*/ 0 h 473745"/>
              <a:gd name="connsiteX5" fmla="*/ 567904 w 567904"/>
              <a:gd name="connsiteY5" fmla="*/ 170950 h 473745"/>
              <a:gd name="connsiteX6" fmla="*/ 411708 w 567904"/>
              <a:gd name="connsiteY6" fmla="*/ 341899 h 473745"/>
              <a:gd name="connsiteX7" fmla="*/ 411708 w 567904"/>
              <a:gd name="connsiteY7" fmla="*/ 251731 h 473745"/>
              <a:gd name="connsiteX8" fmla="*/ 383577 w 567904"/>
              <a:gd name="connsiteY8" fmla="*/ 251731 h 473745"/>
              <a:gd name="connsiteX9" fmla="*/ 161563 w 567904"/>
              <a:gd name="connsiteY9" fmla="*/ 473745 h 473745"/>
              <a:gd name="connsiteX0" fmla="*/ 154419 w 560760"/>
              <a:gd name="connsiteY0" fmla="*/ 473745 h 473745"/>
              <a:gd name="connsiteX1" fmla="*/ 0 w 560760"/>
              <a:gd name="connsiteY1" fmla="*/ 445358 h 473745"/>
              <a:gd name="connsiteX2" fmla="*/ 376433 w 560760"/>
              <a:gd name="connsiteY2" fmla="*/ 90168 h 473745"/>
              <a:gd name="connsiteX3" fmla="*/ 404564 w 560760"/>
              <a:gd name="connsiteY3" fmla="*/ 90168 h 473745"/>
              <a:gd name="connsiteX4" fmla="*/ 404564 w 560760"/>
              <a:gd name="connsiteY4" fmla="*/ 0 h 473745"/>
              <a:gd name="connsiteX5" fmla="*/ 560760 w 560760"/>
              <a:gd name="connsiteY5" fmla="*/ 170950 h 473745"/>
              <a:gd name="connsiteX6" fmla="*/ 404564 w 560760"/>
              <a:gd name="connsiteY6" fmla="*/ 341899 h 473745"/>
              <a:gd name="connsiteX7" fmla="*/ 404564 w 560760"/>
              <a:gd name="connsiteY7" fmla="*/ 251731 h 473745"/>
              <a:gd name="connsiteX8" fmla="*/ 376433 w 560760"/>
              <a:gd name="connsiteY8" fmla="*/ 251731 h 473745"/>
              <a:gd name="connsiteX9" fmla="*/ 154419 w 560760"/>
              <a:gd name="connsiteY9" fmla="*/ 473745 h 47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0760" h="473745">
                <a:moveTo>
                  <a:pt x="154419" y="473745"/>
                </a:moveTo>
                <a:lnTo>
                  <a:pt x="0" y="445358"/>
                </a:lnTo>
                <a:cubicBezTo>
                  <a:pt x="0" y="233514"/>
                  <a:pt x="164589" y="90168"/>
                  <a:pt x="376433" y="90168"/>
                </a:cubicBezTo>
                <a:lnTo>
                  <a:pt x="404564" y="90168"/>
                </a:lnTo>
                <a:lnTo>
                  <a:pt x="404564" y="0"/>
                </a:lnTo>
                <a:lnTo>
                  <a:pt x="560760" y="170950"/>
                </a:lnTo>
                <a:lnTo>
                  <a:pt x="404564" y="341899"/>
                </a:lnTo>
                <a:lnTo>
                  <a:pt x="404564" y="251731"/>
                </a:lnTo>
                <a:lnTo>
                  <a:pt x="376433" y="251731"/>
                </a:lnTo>
                <a:cubicBezTo>
                  <a:pt x="253818" y="251731"/>
                  <a:pt x="154419" y="351130"/>
                  <a:pt x="154419" y="473745"/>
                </a:cubicBezTo>
                <a:close/>
              </a:path>
            </a:pathLst>
          </a:cu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01600" dir="3600000" rotWithShape="0">
              <a:srgbClr val="000000">
                <a:alpha val="44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spcAft>
                <a:spcPct val="35000"/>
              </a:spcAft>
            </a:pPr>
            <a:endParaRPr lang="en-US" sz="14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Seta dobrada 20"/>
          <p:cNvSpPr>
            <a:spLocks noChangeAspect="1"/>
          </p:cNvSpPr>
          <p:nvPr/>
        </p:nvSpPr>
        <p:spPr>
          <a:xfrm rot="12567649" flipH="1" flipV="1">
            <a:off x="8253933" y="4581878"/>
            <a:ext cx="511281" cy="431944"/>
          </a:xfrm>
          <a:custGeom>
            <a:avLst/>
            <a:gdLst>
              <a:gd name="connsiteX0" fmla="*/ 0 w 567904"/>
              <a:gd name="connsiteY0" fmla="*/ 517480 h 517480"/>
              <a:gd name="connsiteX1" fmla="*/ 0 w 567904"/>
              <a:gd name="connsiteY1" fmla="*/ 473745 h 517480"/>
              <a:gd name="connsiteX2" fmla="*/ 383577 w 567904"/>
              <a:gd name="connsiteY2" fmla="*/ 90168 h 517480"/>
              <a:gd name="connsiteX3" fmla="*/ 411708 w 567904"/>
              <a:gd name="connsiteY3" fmla="*/ 90168 h 517480"/>
              <a:gd name="connsiteX4" fmla="*/ 411708 w 567904"/>
              <a:gd name="connsiteY4" fmla="*/ 0 h 517480"/>
              <a:gd name="connsiteX5" fmla="*/ 567904 w 567904"/>
              <a:gd name="connsiteY5" fmla="*/ 170950 h 517480"/>
              <a:gd name="connsiteX6" fmla="*/ 411708 w 567904"/>
              <a:gd name="connsiteY6" fmla="*/ 341899 h 517480"/>
              <a:gd name="connsiteX7" fmla="*/ 411708 w 567904"/>
              <a:gd name="connsiteY7" fmla="*/ 251731 h 517480"/>
              <a:gd name="connsiteX8" fmla="*/ 383577 w 567904"/>
              <a:gd name="connsiteY8" fmla="*/ 251731 h 517480"/>
              <a:gd name="connsiteX9" fmla="*/ 161563 w 567904"/>
              <a:gd name="connsiteY9" fmla="*/ 473745 h 517480"/>
              <a:gd name="connsiteX10" fmla="*/ 161562 w 567904"/>
              <a:gd name="connsiteY10" fmla="*/ 517480 h 517480"/>
              <a:gd name="connsiteX11" fmla="*/ 0 w 567904"/>
              <a:gd name="connsiteY11" fmla="*/ 517480 h 517480"/>
              <a:gd name="connsiteX0" fmla="*/ 161562 w 567904"/>
              <a:gd name="connsiteY0" fmla="*/ 517480 h 517480"/>
              <a:gd name="connsiteX1" fmla="*/ 0 w 567904"/>
              <a:gd name="connsiteY1" fmla="*/ 473745 h 517480"/>
              <a:gd name="connsiteX2" fmla="*/ 383577 w 567904"/>
              <a:gd name="connsiteY2" fmla="*/ 90168 h 517480"/>
              <a:gd name="connsiteX3" fmla="*/ 411708 w 567904"/>
              <a:gd name="connsiteY3" fmla="*/ 90168 h 517480"/>
              <a:gd name="connsiteX4" fmla="*/ 411708 w 567904"/>
              <a:gd name="connsiteY4" fmla="*/ 0 h 517480"/>
              <a:gd name="connsiteX5" fmla="*/ 567904 w 567904"/>
              <a:gd name="connsiteY5" fmla="*/ 170950 h 517480"/>
              <a:gd name="connsiteX6" fmla="*/ 411708 w 567904"/>
              <a:gd name="connsiteY6" fmla="*/ 341899 h 517480"/>
              <a:gd name="connsiteX7" fmla="*/ 411708 w 567904"/>
              <a:gd name="connsiteY7" fmla="*/ 251731 h 517480"/>
              <a:gd name="connsiteX8" fmla="*/ 383577 w 567904"/>
              <a:gd name="connsiteY8" fmla="*/ 251731 h 517480"/>
              <a:gd name="connsiteX9" fmla="*/ 161563 w 567904"/>
              <a:gd name="connsiteY9" fmla="*/ 473745 h 517480"/>
              <a:gd name="connsiteX10" fmla="*/ 161562 w 567904"/>
              <a:gd name="connsiteY10" fmla="*/ 517480 h 517480"/>
              <a:gd name="connsiteX0" fmla="*/ 167890 w 574231"/>
              <a:gd name="connsiteY0" fmla="*/ 473745 h 512245"/>
              <a:gd name="connsiteX1" fmla="*/ 6327 w 574231"/>
              <a:gd name="connsiteY1" fmla="*/ 473745 h 512245"/>
              <a:gd name="connsiteX2" fmla="*/ 389904 w 574231"/>
              <a:gd name="connsiteY2" fmla="*/ 90168 h 512245"/>
              <a:gd name="connsiteX3" fmla="*/ 418035 w 574231"/>
              <a:gd name="connsiteY3" fmla="*/ 90168 h 512245"/>
              <a:gd name="connsiteX4" fmla="*/ 418035 w 574231"/>
              <a:gd name="connsiteY4" fmla="*/ 0 h 512245"/>
              <a:gd name="connsiteX5" fmla="*/ 574231 w 574231"/>
              <a:gd name="connsiteY5" fmla="*/ 170950 h 512245"/>
              <a:gd name="connsiteX6" fmla="*/ 418035 w 574231"/>
              <a:gd name="connsiteY6" fmla="*/ 341899 h 512245"/>
              <a:gd name="connsiteX7" fmla="*/ 418035 w 574231"/>
              <a:gd name="connsiteY7" fmla="*/ 251731 h 512245"/>
              <a:gd name="connsiteX8" fmla="*/ 389904 w 574231"/>
              <a:gd name="connsiteY8" fmla="*/ 251731 h 512245"/>
              <a:gd name="connsiteX9" fmla="*/ 167890 w 574231"/>
              <a:gd name="connsiteY9" fmla="*/ 473745 h 512245"/>
              <a:gd name="connsiteX0" fmla="*/ 161563 w 567904"/>
              <a:gd name="connsiteY0" fmla="*/ 473745 h 473745"/>
              <a:gd name="connsiteX1" fmla="*/ 0 w 567904"/>
              <a:gd name="connsiteY1" fmla="*/ 473745 h 473745"/>
              <a:gd name="connsiteX2" fmla="*/ 383577 w 567904"/>
              <a:gd name="connsiteY2" fmla="*/ 90168 h 473745"/>
              <a:gd name="connsiteX3" fmla="*/ 411708 w 567904"/>
              <a:gd name="connsiteY3" fmla="*/ 90168 h 473745"/>
              <a:gd name="connsiteX4" fmla="*/ 411708 w 567904"/>
              <a:gd name="connsiteY4" fmla="*/ 0 h 473745"/>
              <a:gd name="connsiteX5" fmla="*/ 567904 w 567904"/>
              <a:gd name="connsiteY5" fmla="*/ 170950 h 473745"/>
              <a:gd name="connsiteX6" fmla="*/ 411708 w 567904"/>
              <a:gd name="connsiteY6" fmla="*/ 341899 h 473745"/>
              <a:gd name="connsiteX7" fmla="*/ 411708 w 567904"/>
              <a:gd name="connsiteY7" fmla="*/ 251731 h 473745"/>
              <a:gd name="connsiteX8" fmla="*/ 383577 w 567904"/>
              <a:gd name="connsiteY8" fmla="*/ 251731 h 473745"/>
              <a:gd name="connsiteX9" fmla="*/ 161563 w 567904"/>
              <a:gd name="connsiteY9" fmla="*/ 473745 h 473745"/>
              <a:gd name="connsiteX0" fmla="*/ 154419 w 560760"/>
              <a:gd name="connsiteY0" fmla="*/ 473745 h 473745"/>
              <a:gd name="connsiteX1" fmla="*/ 0 w 560760"/>
              <a:gd name="connsiteY1" fmla="*/ 445358 h 473745"/>
              <a:gd name="connsiteX2" fmla="*/ 376433 w 560760"/>
              <a:gd name="connsiteY2" fmla="*/ 90168 h 473745"/>
              <a:gd name="connsiteX3" fmla="*/ 404564 w 560760"/>
              <a:gd name="connsiteY3" fmla="*/ 90168 h 473745"/>
              <a:gd name="connsiteX4" fmla="*/ 404564 w 560760"/>
              <a:gd name="connsiteY4" fmla="*/ 0 h 473745"/>
              <a:gd name="connsiteX5" fmla="*/ 560760 w 560760"/>
              <a:gd name="connsiteY5" fmla="*/ 170950 h 473745"/>
              <a:gd name="connsiteX6" fmla="*/ 404564 w 560760"/>
              <a:gd name="connsiteY6" fmla="*/ 341899 h 473745"/>
              <a:gd name="connsiteX7" fmla="*/ 404564 w 560760"/>
              <a:gd name="connsiteY7" fmla="*/ 251731 h 473745"/>
              <a:gd name="connsiteX8" fmla="*/ 376433 w 560760"/>
              <a:gd name="connsiteY8" fmla="*/ 251731 h 473745"/>
              <a:gd name="connsiteX9" fmla="*/ 154419 w 560760"/>
              <a:gd name="connsiteY9" fmla="*/ 473745 h 473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60760" h="473745">
                <a:moveTo>
                  <a:pt x="154419" y="473745"/>
                </a:moveTo>
                <a:lnTo>
                  <a:pt x="0" y="445358"/>
                </a:lnTo>
                <a:cubicBezTo>
                  <a:pt x="0" y="233514"/>
                  <a:pt x="164589" y="90168"/>
                  <a:pt x="376433" y="90168"/>
                </a:cubicBezTo>
                <a:lnTo>
                  <a:pt x="404564" y="90168"/>
                </a:lnTo>
                <a:lnTo>
                  <a:pt x="404564" y="0"/>
                </a:lnTo>
                <a:lnTo>
                  <a:pt x="560760" y="170950"/>
                </a:lnTo>
                <a:lnTo>
                  <a:pt x="404564" y="341899"/>
                </a:lnTo>
                <a:lnTo>
                  <a:pt x="404564" y="251731"/>
                </a:lnTo>
                <a:lnTo>
                  <a:pt x="376433" y="251731"/>
                </a:lnTo>
                <a:cubicBezTo>
                  <a:pt x="253818" y="251731"/>
                  <a:pt x="154419" y="351130"/>
                  <a:pt x="154419" y="473745"/>
                </a:cubicBezTo>
                <a:close/>
              </a:path>
            </a:pathLst>
          </a:cu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101600" dir="3600000" rotWithShape="0">
              <a:srgbClr val="000000">
                <a:alpha val="44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rtlCol="0" anchor="ctr" anchorCtr="0">
            <a:noAutofit/>
          </a:bodyPr>
          <a:lstStyle/>
          <a:p>
            <a:pPr algn="ctr" defTabSz="533347">
              <a:spcAft>
                <a:spcPct val="35000"/>
              </a:spcAft>
            </a:pPr>
            <a:endParaRPr lang="en-US" sz="1400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Retângulo de cantos arredondados 49"/>
          <p:cNvSpPr/>
          <p:nvPr/>
        </p:nvSpPr>
        <p:spPr>
          <a:xfrm>
            <a:off x="8850841" y="5834067"/>
            <a:ext cx="1511803" cy="525177"/>
          </a:xfrm>
          <a:prstGeom prst="roundRect">
            <a:avLst>
              <a:gd name="adj" fmla="val 31014"/>
            </a:avLst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63500" dir="36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anchor="ctr" anchorCtr="0">
            <a:noAutofit/>
          </a:bodyPr>
          <a:lstStyle/>
          <a:p>
            <a:pPr algn="ctr" defTabSz="533347">
              <a:lnSpc>
                <a:spcPct val="95000"/>
              </a:lnSpc>
            </a:pPr>
            <a:r>
              <a:rPr lang="pt-BR" sz="12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Paralelização &amp; Otimização</a:t>
            </a:r>
          </a:p>
        </p:txBody>
      </p:sp>
      <p:grpSp>
        <p:nvGrpSpPr>
          <p:cNvPr id="49" name="Grupo 50"/>
          <p:cNvGrpSpPr/>
          <p:nvPr/>
        </p:nvGrpSpPr>
        <p:grpSpPr>
          <a:xfrm>
            <a:off x="8886756" y="4343281"/>
            <a:ext cx="1439973" cy="1388647"/>
            <a:chOff x="7596336" y="3212976"/>
            <a:chExt cx="1440160" cy="1388828"/>
          </a:xfrm>
        </p:grpSpPr>
        <p:pic>
          <p:nvPicPr>
            <p:cNvPr id="50" name="Imagem 49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336" y="3376140"/>
              <a:ext cx="1044966" cy="1204988"/>
            </a:xfrm>
            <a:prstGeom prst="rect">
              <a:avLst/>
            </a:prstGeom>
            <a:ln>
              <a:noFill/>
            </a:ln>
            <a:effectLst>
              <a:outerShdw blurRad="190500" dist="88900" dir="2700000" algn="tl" rotWithShape="0">
                <a:srgbClr val="333333">
                  <a:alpha val="35000"/>
                </a:srgbClr>
              </a:outerShdw>
            </a:effectLst>
          </p:spPr>
        </p:pic>
        <p:grpSp>
          <p:nvGrpSpPr>
            <p:cNvPr id="51" name="Grupo 52"/>
            <p:cNvGrpSpPr/>
            <p:nvPr/>
          </p:nvGrpSpPr>
          <p:grpSpPr>
            <a:xfrm>
              <a:off x="8584104" y="3212976"/>
              <a:ext cx="452392" cy="1388828"/>
              <a:chOff x="8515987" y="3212976"/>
              <a:chExt cx="452392" cy="1388828"/>
            </a:xfrm>
          </p:grpSpPr>
          <p:pic>
            <p:nvPicPr>
              <p:cNvPr id="52" name="Imagem 51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5987" y="3212976"/>
                <a:ext cx="452392" cy="396000"/>
              </a:xfrm>
              <a:prstGeom prst="rect">
                <a:avLst/>
              </a:prstGeom>
              <a:ln>
                <a:noFill/>
              </a:ln>
              <a:effectLst>
                <a:outerShdw blurRad="228600" dist="88900" dir="2700000" algn="tl" rotWithShape="0">
                  <a:srgbClr val="333333">
                    <a:alpha val="45000"/>
                  </a:srgbClr>
                </a:outerShdw>
              </a:effectLst>
            </p:spPr>
          </p:pic>
          <p:pic>
            <p:nvPicPr>
              <p:cNvPr id="53" name="Imagem 52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5987" y="3609064"/>
                <a:ext cx="452392" cy="396000"/>
              </a:xfrm>
              <a:prstGeom prst="rect">
                <a:avLst/>
              </a:prstGeom>
              <a:ln>
                <a:noFill/>
              </a:ln>
              <a:effectLst>
                <a:outerShdw blurRad="228600" dist="88900" dir="2700000" algn="tl" rotWithShape="0">
                  <a:srgbClr val="333333">
                    <a:alpha val="45000"/>
                  </a:srgbClr>
                </a:outerShdw>
              </a:effectLst>
            </p:spPr>
          </p:pic>
          <p:pic>
            <p:nvPicPr>
              <p:cNvPr id="54" name="Imagem 53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15987" y="4205804"/>
                <a:ext cx="452392" cy="396000"/>
              </a:xfrm>
              <a:prstGeom prst="rect">
                <a:avLst/>
              </a:prstGeom>
              <a:ln>
                <a:noFill/>
              </a:ln>
              <a:effectLst>
                <a:outerShdw blurRad="228600" dist="88900" dir="2700000" algn="tl" rotWithShape="0">
                  <a:srgbClr val="333333">
                    <a:alpha val="45000"/>
                  </a:srgbClr>
                </a:outerShdw>
              </a:effectLst>
            </p:spPr>
          </p:pic>
          <p:sp>
            <p:nvSpPr>
              <p:cNvPr id="55" name="CaixaDeTexto 54"/>
              <p:cNvSpPr txBox="1"/>
              <p:nvPr/>
            </p:nvSpPr>
            <p:spPr>
              <a:xfrm rot="5400000">
                <a:off x="8629085" y="3946041"/>
                <a:ext cx="328936" cy="307777"/>
              </a:xfrm>
              <a:prstGeom prst="rect">
                <a:avLst/>
              </a:prstGeom>
              <a:noFill/>
              <a:effectLst>
                <a:outerShdw blurRad="88900" dist="63500" dir="2700000" algn="tl" rotWithShape="0">
                  <a:prstClr val="black">
                    <a:alpha val="26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pt-BR" sz="1400" b="1" dirty="0">
                    <a:cs typeface="Arial" panose="020B0604020202020204" pitchFamily="34" charset="0"/>
                  </a:rPr>
                  <a:t>...</a:t>
                </a:r>
                <a:endParaRPr lang="en-US" sz="1400" b="1" dirty="0"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1" name="Retângulo de cantos arredondados 28"/>
          <p:cNvSpPr/>
          <p:nvPr/>
        </p:nvSpPr>
        <p:spPr>
          <a:xfrm>
            <a:off x="6463113" y="5028992"/>
            <a:ext cx="1583794" cy="525177"/>
          </a:xfrm>
          <a:prstGeom prst="roundRect">
            <a:avLst>
              <a:gd name="adj" fmla="val 31014"/>
            </a:avLst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63500" dir="36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44" tIns="72744" rIns="72744" bIns="72744" numCol="1" spcCol="1270" anchor="ctr" anchorCtr="0">
            <a:noAutofit/>
          </a:bodyPr>
          <a:lstStyle/>
          <a:p>
            <a:pPr algn="ctr" defTabSz="533347">
              <a:lnSpc>
                <a:spcPct val="95000"/>
              </a:lnSpc>
            </a:pPr>
            <a:r>
              <a:rPr lang="pt-BR" sz="30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HPC</a:t>
            </a:r>
          </a:p>
        </p:txBody>
      </p:sp>
      <p:sp>
        <p:nvSpPr>
          <p:cNvPr id="2" name="Rectangle 39">
            <a:extLst>
              <a:ext uri="{FF2B5EF4-FFF2-40B4-BE49-F238E27FC236}">
                <a16:creationId xmlns:a16="http://schemas.microsoft.com/office/drawing/2014/main" id="{DBE3D224-5CCB-6545-1FEF-73079EE24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078" y="84573"/>
            <a:ext cx="9072969" cy="75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88" tIns="44994" rIns="89988" bIns="44994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40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HPC as a Solution</a:t>
            </a:r>
          </a:p>
        </p:txBody>
      </p:sp>
    </p:spTree>
    <p:extLst>
      <p:ext uri="{BB962C8B-B14F-4D97-AF65-F5344CB8AC3E}">
        <p14:creationId xmlns:p14="http://schemas.microsoft.com/office/powerpoint/2010/main" val="234153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4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4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8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4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6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4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4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8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2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6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4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4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4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4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4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8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12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2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4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2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6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12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8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12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12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"/>
                            </p:stCondLst>
                            <p:childTnLst>
                              <p:par>
                                <p:cTn id="1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00"/>
                            </p:stCondLst>
                            <p:childTnLst>
                              <p:par>
                                <p:cTn id="1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400"/>
                            </p:stCondLst>
                            <p:childTnLst>
                              <p:par>
                                <p:cTn id="1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40" grpId="0" animBg="1"/>
      <p:bldP spid="41" grpId="0" animBg="1"/>
      <p:bldP spid="42" grpId="0" animBg="1"/>
      <p:bldP spid="45" grpId="0" animBg="1"/>
      <p:bldP spid="46" grpId="0" animBg="1"/>
      <p:bldP spid="47" grpId="0" animBg="1"/>
      <p:bldP spid="48" grpId="0" animBg="1"/>
      <p:bldP spid="7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A66DC-0416-F62C-D2BF-46DCF8BD66B5}"/>
              </a:ext>
            </a:extLst>
          </p:cNvPr>
          <p:cNvSpPr txBox="1"/>
          <p:nvPr/>
        </p:nvSpPr>
        <p:spPr>
          <a:xfrm>
            <a:off x="2710157" y="200233"/>
            <a:ext cx="6771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Capacidade Computacional do</a:t>
            </a:r>
          </a:p>
          <a:p>
            <a:pPr algn="ctr"/>
            <a:r>
              <a:rPr lang="en-US" sz="2200" b="1" dirty="0" err="1"/>
              <a:t>Centro de HPC do LNCC: Santos Dumont Expansão (2019)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F7BBF5-6568-FBD8-5677-2B06D7014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33238"/>
              </p:ext>
            </p:extLst>
          </p:nvPr>
        </p:nvGraphicFramePr>
        <p:xfrm>
          <a:off x="398731" y="1574800"/>
          <a:ext cx="511067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337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2555337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Processadores(1)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Processador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Cores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Memória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384GB ou 768GB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 ou 16GB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1,7718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0,0369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EDR (100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5F5D8B-8890-EE25-53F6-F7A1C747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367499"/>
              </p:ext>
            </p:extLst>
          </p:nvPr>
        </p:nvGraphicFramePr>
        <p:xfrm>
          <a:off x="6119004" y="1574800"/>
          <a:ext cx="573369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902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3283788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GPUs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GPU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Memória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32GB (HBM2)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～14,7 (4xGPU)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EDR (100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747BF8-FD12-1990-B435-84AE2CCC2D90}"/>
              </a:ext>
            </a:extLst>
          </p:cNvPr>
          <p:cNvSpPr txBox="1"/>
          <p:nvPr/>
        </p:nvSpPr>
        <p:spPr>
          <a:xfrm>
            <a:off x="1027866" y="6200566"/>
            <a:ext cx="619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sz="1200" i="1" dirty="0" err="1"/>
              <a:t>Processador </a:t>
            </a:r>
            <a:r>
              <a:rPr lang="en-US" sz="1200" i="1"/>
              <a:t>Intel Xeon 6252 2,1GHz, Cascade Lake</a:t>
            </a:r>
          </a:p>
          <a:p>
            <a:pPr marL="228600" indent="-228600">
              <a:buFontTx/>
              <a:buAutoNum type="arabicParenBoth"/>
            </a:pPr>
            <a:r>
              <a:rPr lang="en-US" sz="1200" i="1" dirty="0" err="1"/>
              <a:t>NVIDIA® Tesla® V100 SXM2, arquitetura NVIDIA Volta, pico teórico de 7,8 TeraFLOPS por GPU</a:t>
            </a:r>
          </a:p>
          <a:p>
            <a:pPr marL="228600" indent="-228600">
              <a:buFontTx/>
              <a:buAutoNum type="arabicParenBoth"/>
            </a:pPr>
            <a:r>
              <a:rPr lang="en-US" sz="1200" i="1" dirty="0" err="1"/>
              <a:t>Fonte: </a:t>
            </a:r>
            <a:r>
              <a:rPr lang="en-US" sz="1200" i="1" dirty="0" err="1">
                <a:hlinkClick r:id="rId2"/>
              </a:rPr>
              <a:t>https://www.top500.org/system/179704/</a:t>
            </a:r>
            <a:endParaRPr lang="en-US" sz="1200" i="1" dirty="0" err="1"/>
          </a:p>
        </p:txBody>
      </p:sp>
    </p:spTree>
    <p:extLst>
      <p:ext uri="{BB962C8B-B14F-4D97-AF65-F5344CB8AC3E}">
        <p14:creationId xmlns:p14="http://schemas.microsoft.com/office/powerpoint/2010/main" val="142563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-up of a computer chip&#10;&#10;Description automatically generated">
            <a:extLst>
              <a:ext uri="{FF2B5EF4-FFF2-40B4-BE49-F238E27FC236}">
                <a16:creationId xmlns:a16="http://schemas.microsoft.com/office/drawing/2014/main" id="{FDE5D8FB-5FC2-1570-ACDD-373D1B74AC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9DE364-78D2-45E5-3EB5-528748C7FB37}"/>
              </a:ext>
            </a:extLst>
          </p:cNvPr>
          <p:cNvSpPr txBox="1"/>
          <p:nvPr/>
        </p:nvSpPr>
        <p:spPr>
          <a:xfrm>
            <a:off x="186886" y="365125"/>
            <a:ext cx="4473504" cy="1169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>
                <a:latin typeface="+mj-lt"/>
                <a:ea typeface="+mj-ea"/>
                <a:cs typeface="+mj-cs"/>
              </a:rPr>
              <a:t>Cluster Acadêmico 2: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>
                <a:latin typeface="+mj-lt"/>
                <a:ea typeface="+mj-ea"/>
                <a:cs typeface="+mj-cs"/>
              </a:rPr>
              <a:t>O Novo Santos Dumont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A5ECEB-589A-D2FF-2474-C2E1A43F019A}"/>
              </a:ext>
            </a:extLst>
          </p:cNvPr>
          <p:cNvSpPr txBox="1"/>
          <p:nvPr/>
        </p:nvSpPr>
        <p:spPr>
          <a:xfrm>
            <a:off x="186886" y="1604804"/>
            <a:ext cx="3822189" cy="516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60 nós de CPU: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2 processadores AMD Genoa 9684X 96c, 2.55 GHz e 1.5 TB DDRAM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62 nós de GPU: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2 procesadores Intel SHR M9468 HBM2 48c, 2 GHz, 1 TB DRAM e 4 Nvidia Hopper HGX H100 80GB HBM3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36 nós NVIDIA Grace Hopper: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1 NVIDIA Max-Pm composto por 4 sockets NVIDIA GH200 Grace Hopper Superchip nodes, 96 GB HBM3 por GPU e 128 GB LPDDR por CPU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4 nós computacionais APU AMD nodes: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4 AMD MI300A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4 nós computacionais ARM: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1 NVIDIA Grace CPU Superchip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4 nós computacionais Intel PVC: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4 Intel Xe PVC Data Center GPU Max 1550 64 GB</a:t>
            </a:r>
          </a:p>
        </p:txBody>
      </p:sp>
      <p:sp>
        <p:nvSpPr>
          <p:cNvPr id="9" name="CaixaDeTexto 5">
            <a:extLst>
              <a:ext uri="{FF2B5EF4-FFF2-40B4-BE49-F238E27FC236}">
                <a16:creationId xmlns:a16="http://schemas.microsoft.com/office/drawing/2014/main" id="{5A1BF81F-D43C-1E0C-55E0-C51AE37C524D}"/>
              </a:ext>
            </a:extLst>
          </p:cNvPr>
          <p:cNvSpPr txBox="1"/>
          <p:nvPr/>
        </p:nvSpPr>
        <p:spPr>
          <a:xfrm>
            <a:off x="7785058" y="195848"/>
            <a:ext cx="2381229" cy="597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Aft>
                <a:spcPts val="110"/>
              </a:spcAft>
            </a:pPr>
            <a:r>
              <a:rPr lang="pt-B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HETEROGÊNEO</a:t>
            </a:r>
          </a:p>
          <a:p>
            <a:pPr algn="ctr">
              <a:lnSpc>
                <a:spcPct val="100000"/>
              </a:lnSpc>
              <a:spcAft>
                <a:spcPts val="110"/>
              </a:spcAft>
            </a:pPr>
            <a:r>
              <a:rPr lang="pt-B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(baseado em GPU)</a:t>
            </a:r>
          </a:p>
        </p:txBody>
      </p:sp>
    </p:spTree>
    <p:extLst>
      <p:ext uri="{BB962C8B-B14F-4D97-AF65-F5344CB8AC3E}">
        <p14:creationId xmlns:p14="http://schemas.microsoft.com/office/powerpoint/2010/main" val="1694796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A66DC-0416-F62C-D2BF-46DCF8BD66B5}"/>
              </a:ext>
            </a:extLst>
          </p:cNvPr>
          <p:cNvSpPr txBox="1"/>
          <p:nvPr/>
        </p:nvSpPr>
        <p:spPr>
          <a:xfrm>
            <a:off x="2924286" y="200233"/>
            <a:ext cx="6343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Capacidade Computacional do</a:t>
            </a:r>
          </a:p>
          <a:p>
            <a:pPr algn="ctr"/>
            <a:r>
              <a:rPr lang="en-US" sz="2200" b="1" dirty="0" err="1"/>
              <a:t>Centro de HPC do LNCC: Novo Santos Dumont (2024)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747BF8-FD12-1990-B435-84AE2CCC2D90}"/>
              </a:ext>
            </a:extLst>
          </p:cNvPr>
          <p:cNvSpPr txBox="1"/>
          <p:nvPr/>
        </p:nvSpPr>
        <p:spPr>
          <a:xfrm>
            <a:off x="1027866" y="6200566"/>
            <a:ext cx="643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sz="1200" i="1" dirty="0" err="1"/>
              <a:t>Processador </a:t>
            </a:r>
            <a:r>
              <a:rPr lang="en-US" sz="1200" i="1">
                <a:effectLst/>
              </a:rPr>
              <a:t>AMD Genoa 9684X 96c, 2.55 GHz</a:t>
            </a:r>
            <a:endParaRPr lang="en-US" sz="1200" i="1"/>
          </a:p>
          <a:p>
            <a:pPr marL="228600" indent="-228600">
              <a:buFontTx/>
              <a:buAutoNum type="arabicParenBoth"/>
            </a:pPr>
            <a:r>
              <a:rPr lang="en-US" sz="1200" i="1" dirty="0" err="1"/>
              <a:t>NVIDIA® Hopper® H100 SXM4, arquitetura NVIDIA Hopper, pico teórico de 34 TeraFLOPS por GPU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D2BBEF-4EFB-0DC3-2B70-E3C65FAAED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397048"/>
              </p:ext>
            </p:extLst>
          </p:nvPr>
        </p:nvGraphicFramePr>
        <p:xfrm>
          <a:off x="4244420" y="1996440"/>
          <a:ext cx="7555478" cy="2865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63223">
                  <a:extLst>
                    <a:ext uri="{9D8B030D-6E8A-4147-A177-3AD203B41FA5}">
                      <a16:colId xmlns:a16="http://schemas.microsoft.com/office/drawing/2014/main" val="2228224319"/>
                    </a:ext>
                  </a:extLst>
                </a:gridCol>
                <a:gridCol w="2343499">
                  <a:extLst>
                    <a:ext uri="{9D8B030D-6E8A-4147-A177-3AD203B41FA5}">
                      <a16:colId xmlns:a16="http://schemas.microsoft.com/office/drawing/2014/main" val="258165654"/>
                    </a:ext>
                  </a:extLst>
                </a:gridCol>
                <a:gridCol w="2448756">
                  <a:extLst>
                    <a:ext uri="{9D8B030D-6E8A-4147-A177-3AD203B41FA5}">
                      <a16:colId xmlns:a16="http://schemas.microsoft.com/office/drawing/2014/main" val="5646626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Tipo de Nó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HPL (</a:t>
                      </a:r>
                      <a:r>
                        <a:rPr lang="en-US" dirty="0" err="1"/>
                        <a:t>por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tipo</a:t>
                      </a:r>
                      <a:r>
                        <a:rPr lang="en-US" dirty="0"/>
                        <a:t> de </a:t>
                      </a:r>
                      <a:r>
                        <a:rPr lang="en-US" dirty="0" err="1"/>
                        <a:t>nó</a:t>
                      </a:r>
                      <a:r>
                        <a:rPr lang="en-US" dirty="0"/>
                        <a:t>)</a:t>
                      </a:r>
                    </a:p>
                    <a:p>
                      <a:pPr algn="ctr"/>
                      <a:r>
                        <a:rPr lang="en-US" dirty="0"/>
                        <a:t>(TFLOPs </a:t>
                      </a:r>
                      <a:r>
                        <a:rPr lang="en-US" dirty="0" err="1"/>
                        <a:t>sustentado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HPL (por nó)</a:t>
                      </a:r>
                    </a:p>
                    <a:p>
                      <a:pPr algn="ctr"/>
                      <a:r>
                        <a:rPr lang="en-US"/>
                        <a:t>(TFLOPs sustentado)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915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 CPU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487,12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7,85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153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 GPU SPR+H100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R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9.139,30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BR" sz="1800" b="1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147,40 (CPU+GPU)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98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36 Grace Hopper Superchip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5.553,90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154,27 (CPU+GPU)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27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4 AMD APU MI300A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804,83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201,21 (CPU+GPU)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3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4 Grace CPU Superchip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19,79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4,95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27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/>
                        <a:t>4 Intel PVC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340,20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85,05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50128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541EBE5-6EB4-1569-0BA7-E6EAA3725261}"/>
              </a:ext>
            </a:extLst>
          </p:cNvPr>
          <p:cNvSpPr txBox="1"/>
          <p:nvPr/>
        </p:nvSpPr>
        <p:spPr>
          <a:xfrm>
            <a:off x="186886" y="1036510"/>
            <a:ext cx="3822189" cy="516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60 nós de CPU: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2 processadores AMD Genoa 9684X 96c, 2.55 GHz e 1.5 TB DDRAM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62 nós de GPU: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2 procesadores Intel SHR M9468 HBM2 48c, 2 GHz, 1 TB DRAM e 4 Nvidia Hopper HGX H100 80GB HBM3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36 nós NVIDIA Grace Hopper: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1 NVIDIA Max-Pm composto por 4 sockets NVIDIA GH200 Grace Hopper Superchip nodes, 96 GB HBM3 por GPU e 128 GB LPDDR por CPU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4 nós computacionais APU AMD nodes: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4 AMD MI300A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4 nós computacionais ARM: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1 NVIDIA Grace CPU Superchip</a:t>
            </a:r>
          </a:p>
          <a:p>
            <a:pPr marL="1714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effectLst/>
              </a:rPr>
              <a:t>4 nós computacionais Intel PVC: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effectLst/>
              </a:rPr>
              <a:t>4 Intel Xe PVC Data Center GPU Max 1550 64 GB</a:t>
            </a:r>
          </a:p>
        </p:txBody>
      </p:sp>
    </p:spTree>
    <p:extLst>
      <p:ext uri="{BB962C8B-B14F-4D97-AF65-F5344CB8AC3E}">
        <p14:creationId xmlns:p14="http://schemas.microsoft.com/office/powerpoint/2010/main" val="188306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5A66DC-0416-F62C-D2BF-46DCF8BD66B5}"/>
              </a:ext>
            </a:extLst>
          </p:cNvPr>
          <p:cNvSpPr txBox="1"/>
          <p:nvPr/>
        </p:nvSpPr>
        <p:spPr>
          <a:xfrm>
            <a:off x="2924286" y="200233"/>
            <a:ext cx="6343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/>
              <a:t>Capacidade Computacional do</a:t>
            </a:r>
          </a:p>
          <a:p>
            <a:pPr algn="ctr"/>
            <a:r>
              <a:rPr lang="en-US" sz="2200" b="1" dirty="0" err="1"/>
              <a:t>Centro de HPC do LNCC: Novo Santos Dumont (2024)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F7BBF5-6568-FBD8-5677-2B06D7014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296987"/>
              </p:ext>
            </p:extLst>
          </p:nvPr>
        </p:nvGraphicFramePr>
        <p:xfrm>
          <a:off x="398731" y="1574800"/>
          <a:ext cx="5110674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337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2555337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Processadores(1)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Processador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Cores</a:t>
                      </a:r>
                      <a:r>
                        <a:rPr lang="en-US" b="1">
                          <a:solidFill>
                            <a:srgbClr val="FF0000"/>
                          </a:solidFill>
                        </a:rPr>
                        <a:t>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>
                          <a:solidFill>
                            <a:schemeClr val="tx1"/>
                          </a:solidFill>
                        </a:rPr>
                        <a:t>Memória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1,5TB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7,8548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0,0409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NDR (200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35F5D8B-8890-EE25-53F6-F7A1C747B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618067"/>
              </p:ext>
            </p:extLst>
          </p:nvPr>
        </p:nvGraphicFramePr>
        <p:xfrm>
          <a:off x="6119004" y="1574800"/>
          <a:ext cx="573369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902">
                  <a:extLst>
                    <a:ext uri="{9D8B030D-6E8A-4147-A177-3AD203B41FA5}">
                      <a16:colId xmlns:a16="http://schemas.microsoft.com/office/drawing/2014/main" val="2307895731"/>
                    </a:ext>
                  </a:extLst>
                </a:gridCol>
                <a:gridCol w="3283788">
                  <a:extLst>
                    <a:ext uri="{9D8B030D-6E8A-4147-A177-3AD203B41FA5}">
                      <a16:colId xmlns:a16="http://schemas.microsoft.com/office/drawing/2014/main" val="16127232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Métrica de Comparação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Quantidade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822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Nós computacionais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43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GPUs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11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665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Cores GPU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323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Memória por GPU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80GB (HBM3)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87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Memória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563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FF0000"/>
                          </a:solidFill>
                        </a:rPr>
                        <a:t>TFLOPS por Nó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～61,2 (4xGPU)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526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TFLOPS por GPU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711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Rede de Comunicação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IB NDR (200 Gb/s)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411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4747BF8-FD12-1990-B435-84AE2CCC2D90}"/>
              </a:ext>
            </a:extLst>
          </p:cNvPr>
          <p:cNvSpPr txBox="1"/>
          <p:nvPr/>
        </p:nvSpPr>
        <p:spPr>
          <a:xfrm>
            <a:off x="1027866" y="6200566"/>
            <a:ext cx="6433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Both"/>
            </a:pPr>
            <a:r>
              <a:rPr lang="en-US" sz="1200" i="1" dirty="0" err="1"/>
              <a:t>Processador </a:t>
            </a:r>
            <a:r>
              <a:rPr lang="en-US" sz="1200" i="1">
                <a:effectLst/>
              </a:rPr>
              <a:t>AMD Genoa 9684X, 2.55 GHz</a:t>
            </a:r>
            <a:endParaRPr lang="en-US" sz="1200" i="1"/>
          </a:p>
          <a:p>
            <a:pPr marL="228600" indent="-228600">
              <a:buFontTx/>
              <a:buAutoNum type="arabicParenBoth"/>
            </a:pPr>
            <a:r>
              <a:rPr lang="en-US" sz="1200" i="1" dirty="0" err="1"/>
              <a:t>NVIDIA® Hopper® H100 SXM4, arquitetura NVIDIA Hopper, pico teórico de 34 TeraFLOPS por GPU</a:t>
            </a:r>
          </a:p>
        </p:txBody>
      </p:sp>
    </p:spTree>
    <p:extLst>
      <p:ext uri="{BB962C8B-B14F-4D97-AF65-F5344CB8AC3E}">
        <p14:creationId xmlns:p14="http://schemas.microsoft.com/office/powerpoint/2010/main" val="236680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sign&#10;&#10;Description automatically generated">
            <a:extLst>
              <a:ext uri="{FF2B5EF4-FFF2-40B4-BE49-F238E27FC236}">
                <a16:creationId xmlns:a16="http://schemas.microsoft.com/office/drawing/2014/main" id="{4FA3624D-D17C-BDCD-49A0-89051B1404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11765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bg1">
              <a:lumMod val="50000"/>
            </a:schemeClr>
          </a:solidFill>
        </a:ln>
        <a:effectLst/>
        <a:scene3d>
          <a:camera prst="orthographicFront"/>
          <a:lightRig rig="threePt" dir="t">
            <a:rot lat="0" lon="0" rev="1200000"/>
          </a:lightRig>
        </a:scene3d>
      </a:spPr>
      <a:bodyPr rtlCol="0" anchor="ctr"/>
      <a:lstStyle>
        <a:defPPr algn="ctr">
          <a:defRPr/>
        </a:defPPr>
      </a:lstStyle>
      <a:style>
        <a:lnRef idx="0">
          <a:schemeClr val="accent5">
            <a:shade val="80000"/>
            <a:hueOff val="0"/>
            <a:satOff val="0"/>
            <a:lumOff val="0"/>
            <a:alphaOff val="0"/>
          </a:schemeClr>
        </a:lnRef>
        <a:fillRef idx="3">
          <a:schemeClr val="lt1">
            <a:hueOff val="0"/>
            <a:satOff val="0"/>
            <a:lumOff val="0"/>
            <a:alphaOff val="0"/>
          </a:schemeClr>
        </a:fillRef>
        <a:effectRef idx="3">
          <a:schemeClr val="lt1">
            <a:hueOff val="0"/>
            <a:satOff val="0"/>
            <a:lumOff val="0"/>
            <a:alphaOff val="0"/>
          </a:schemeClr>
        </a:effectRef>
        <a:fontRef idx="minor">
          <a:schemeClr val="dk1">
            <a:hueOff val="0"/>
            <a:satOff val="0"/>
            <a:lumOff val="0"/>
            <a:alphaOff val="0"/>
          </a:schemeClr>
        </a:fontRef>
      </a:style>
    </a:spDef>
    <a:txDef>
      <a:spPr>
        <a:noFill/>
      </a:spPr>
      <a:bodyPr wrap="none" rtlCol="0">
        <a:spAutoFit/>
      </a:bodyPr>
      <a:lstStyle>
        <a:defPPr>
          <a:defRPr sz="950" b="1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782C56C9716864987EBE13BC3D3C405" ma:contentTypeVersion="34" ma:contentTypeDescription="Crie um novo documento." ma:contentTypeScope="" ma:versionID="6a4e4cf61cb554cc4e41c7b4cddd3c55">
  <xsd:schema xmlns:xsd="http://www.w3.org/2001/XMLSchema" xmlns:xs="http://www.w3.org/2001/XMLSchema" xmlns:p="http://schemas.microsoft.com/office/2006/metadata/properties" xmlns:ns3="2885117e-d81c-47ed-b6f6-b75e3fcd297c" xmlns:ns4="22dc68fb-e8e1-4add-b88f-b54c47c468a3" targetNamespace="http://schemas.microsoft.com/office/2006/metadata/properties" ma:root="true" ma:fieldsID="54fa432c28618f18f29bd23fe8dabc6f" ns3:_="" ns4:_="">
    <xsd:import namespace="2885117e-d81c-47ed-b6f6-b75e3fcd297c"/>
    <xsd:import namespace="22dc68fb-e8e1-4add-b88f-b54c47c468a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NotebookType" minOccurs="0"/>
                <xsd:element ref="ns3:FolderType" minOccurs="0"/>
                <xsd:element ref="ns3:CultureName" minOccurs="0"/>
                <xsd:element ref="ns3:AppVersion" minOccurs="0"/>
                <xsd:element ref="ns3:TeamsChannelId" minOccurs="0"/>
                <xsd:element ref="ns3:Owner" minOccurs="0"/>
                <xsd:element ref="ns3:Math_Settings" minOccurs="0"/>
                <xsd:element ref="ns3:DefaultSectionNames" minOccurs="0"/>
                <xsd:element ref="ns3:Templates" minOccurs="0"/>
                <xsd:element ref="ns3:Teachers" minOccurs="0"/>
                <xsd:element ref="ns3:Students" minOccurs="0"/>
                <xsd:element ref="ns3:Student_Groups" minOccurs="0"/>
                <xsd:element ref="ns3:Distribution_Groups" minOccurs="0"/>
                <xsd:element ref="ns3:LMS_Mappings" minOccurs="0"/>
                <xsd:element ref="ns3:Invited_Teachers" minOccurs="0"/>
                <xsd:element ref="ns3:Invited_Students" minOccurs="0"/>
                <xsd:element ref="ns3:Self_Registration_Enabled" minOccurs="0"/>
                <xsd:element ref="ns3:Has_Teacher_Only_SectionGroup" minOccurs="0"/>
                <xsd:element ref="ns3:Is_Collaboration_Space_Locked" minOccurs="0"/>
                <xsd:element ref="ns3:IsNotebookLocked" minOccurs="0"/>
                <xsd:element ref="ns3:Teams_Channel_Section_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85117e-d81c-47ed-b6f6-b75e3fcd29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NotebookType" ma:index="21" nillable="true" ma:displayName="Notebook Type" ma:internalName="NotebookType">
      <xsd:simpleType>
        <xsd:restriction base="dms:Text"/>
      </xsd:simpleType>
    </xsd:element>
    <xsd:element name="FolderType" ma:index="22" nillable="true" ma:displayName="Folder Type" ma:internalName="FolderType">
      <xsd:simpleType>
        <xsd:restriction base="dms:Text"/>
      </xsd:simpleType>
    </xsd:element>
    <xsd:element name="CultureName" ma:index="23" nillable="true" ma:displayName="Culture Name" ma:internalName="CultureName">
      <xsd:simpleType>
        <xsd:restriction base="dms:Text"/>
      </xsd:simpleType>
    </xsd:element>
    <xsd:element name="AppVersion" ma:index="24" nillable="true" ma:displayName="App Version" ma:internalName="AppVersion">
      <xsd:simpleType>
        <xsd:restriction base="dms:Text"/>
      </xsd:simpleType>
    </xsd:element>
    <xsd:element name="TeamsChannelId" ma:index="25" nillable="true" ma:displayName="Teams Channel Id" ma:internalName="TeamsChannelId">
      <xsd:simpleType>
        <xsd:restriction base="dms:Text"/>
      </xsd:simpleType>
    </xsd:element>
    <xsd:element name="Owner" ma:index="26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27" nillable="true" ma:displayName="Math Settings" ma:internalName="Math_Settings">
      <xsd:simpleType>
        <xsd:restriction base="dms:Text"/>
      </xsd:simpleType>
    </xsd:element>
    <xsd:element name="DefaultSectionNames" ma:index="28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29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30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31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32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33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34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35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36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37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38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39" nillable="true" ma:displayName="Is Collaboration Space Locked" ma:internalName="Is_Collaboration_Space_Locked">
      <xsd:simpleType>
        <xsd:restriction base="dms:Boolean"/>
      </xsd:simpleType>
    </xsd:element>
    <xsd:element name="IsNotebookLocked" ma:index="40" nillable="true" ma:displayName="Is Notebook Locked" ma:internalName="IsNotebookLocked">
      <xsd:simpleType>
        <xsd:restriction base="dms:Boolean"/>
      </xsd:simpleType>
    </xsd:element>
    <xsd:element name="Teams_Channel_Section_Location" ma:index="41" nillable="true" ma:displayName="Teams Channel Section Location" ma:internalName="Teams_Channel_Section_Loca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dc68fb-e8e1-4add-b88f-b54c47c468a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IsNotebookLocked xmlns="2885117e-d81c-47ed-b6f6-b75e3fcd297c" xsi:nil="true"/>
    <Teachers xmlns="2885117e-d81c-47ed-b6f6-b75e3fcd297c">
      <UserInfo>
        <DisplayName/>
        <AccountId xsi:nil="true"/>
        <AccountType/>
      </UserInfo>
    </Teachers>
    <Has_Teacher_Only_SectionGroup xmlns="2885117e-d81c-47ed-b6f6-b75e3fcd297c" xsi:nil="true"/>
    <TeamsChannelId xmlns="2885117e-d81c-47ed-b6f6-b75e3fcd297c" xsi:nil="true"/>
    <Invited_Teachers xmlns="2885117e-d81c-47ed-b6f6-b75e3fcd297c" xsi:nil="true"/>
    <CultureName xmlns="2885117e-d81c-47ed-b6f6-b75e3fcd297c" xsi:nil="true"/>
    <Owner xmlns="2885117e-d81c-47ed-b6f6-b75e3fcd297c">
      <UserInfo>
        <DisplayName/>
        <AccountId xsi:nil="true"/>
        <AccountType/>
      </UserInfo>
    </Owner>
    <Distribution_Groups xmlns="2885117e-d81c-47ed-b6f6-b75e3fcd297c" xsi:nil="true"/>
    <DefaultSectionNames xmlns="2885117e-d81c-47ed-b6f6-b75e3fcd297c" xsi:nil="true"/>
    <Is_Collaboration_Space_Locked xmlns="2885117e-d81c-47ed-b6f6-b75e3fcd297c" xsi:nil="true"/>
    <AppVersion xmlns="2885117e-d81c-47ed-b6f6-b75e3fcd297c" xsi:nil="true"/>
    <NotebookType xmlns="2885117e-d81c-47ed-b6f6-b75e3fcd297c" xsi:nil="true"/>
    <Teams_Channel_Section_Location xmlns="2885117e-d81c-47ed-b6f6-b75e3fcd297c" xsi:nil="true"/>
    <FolderType xmlns="2885117e-d81c-47ed-b6f6-b75e3fcd297c" xsi:nil="true"/>
    <Student_Groups xmlns="2885117e-d81c-47ed-b6f6-b75e3fcd297c">
      <UserInfo>
        <DisplayName/>
        <AccountId xsi:nil="true"/>
        <AccountType/>
      </UserInfo>
    </Student_Groups>
    <Templates xmlns="2885117e-d81c-47ed-b6f6-b75e3fcd297c" xsi:nil="true"/>
    <LMS_Mappings xmlns="2885117e-d81c-47ed-b6f6-b75e3fcd297c" xsi:nil="true"/>
    <Invited_Students xmlns="2885117e-d81c-47ed-b6f6-b75e3fcd297c" xsi:nil="true"/>
    <Students xmlns="2885117e-d81c-47ed-b6f6-b75e3fcd297c">
      <UserInfo>
        <DisplayName/>
        <AccountId xsi:nil="true"/>
        <AccountType/>
      </UserInfo>
    </Students>
    <Math_Settings xmlns="2885117e-d81c-47ed-b6f6-b75e3fcd297c" xsi:nil="true"/>
    <Self_Registration_Enabled xmlns="2885117e-d81c-47ed-b6f6-b75e3fcd297c" xsi:nil="true"/>
  </documentManagement>
</p:properties>
</file>

<file path=customXml/itemProps1.xml><?xml version="1.0" encoding="utf-8"?>
<ds:datastoreItem xmlns:ds="http://schemas.openxmlformats.org/officeDocument/2006/customXml" ds:itemID="{9CE884AA-32F8-4FE7-89FE-86EB4A67518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F87E43-2135-48EC-934A-208A971D6B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85117e-d81c-47ed-b6f6-b75e3fcd297c"/>
    <ds:schemaRef ds:uri="22dc68fb-e8e1-4add-b88f-b54c47c468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1A8116-6037-4073-A239-7DCBEC41C552}">
  <ds:schemaRefs>
    <ds:schemaRef ds:uri="http://purl.org/dc/terms/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dcmitype/"/>
    <ds:schemaRef ds:uri="2885117e-d81c-47ed-b6f6-b75e3fcd297c"/>
    <ds:schemaRef ds:uri="http://schemas.microsoft.com/office/2006/documentManagement/types"/>
    <ds:schemaRef ds:uri="22dc68fb-e8e1-4add-b88f-b54c47c468a3"/>
    <ds:schemaRef ds:uri="http://schemas.openxmlformats.org/package/2006/metadata/core-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28782</TotalTime>
  <Words>2097</Words>
  <Application>Microsoft Macintosh PowerPoint</Application>
  <PresentationFormat>Widescreen</PresentationFormat>
  <Paragraphs>544</Paragraphs>
  <Slides>43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Carlito</vt:lpstr>
      <vt:lpstr>Montserrat ExtraBold</vt:lpstr>
      <vt:lpstr>Montserrat SemiBold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Análises e Pontos de Discussão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Sistemas Multi-GPU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 do Pontos Discutidos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M Souza</dc:creator>
  <cp:lastModifiedBy>Murilo do Carmo Boratto</cp:lastModifiedBy>
  <cp:revision>4283</cp:revision>
  <cp:lastPrinted>2016-08-23T17:55:37Z</cp:lastPrinted>
  <dcterms:created xsi:type="dcterms:W3CDTF">2015-09-22T17:31:52Z</dcterms:created>
  <dcterms:modified xsi:type="dcterms:W3CDTF">2025-12-08T17:20:56Z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0x010100A782C56C9716864987EBE13BC3D3C405</vt:lpwstr>
  </property>
</Properties>
</file>